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6" r:id="rId2"/>
    <p:sldId id="287" r:id="rId3"/>
    <p:sldId id="266" r:id="rId4"/>
    <p:sldId id="284" r:id="rId5"/>
    <p:sldId id="273" r:id="rId6"/>
    <p:sldId id="261" r:id="rId7"/>
    <p:sldId id="257" r:id="rId8"/>
    <p:sldId id="262" r:id="rId9"/>
    <p:sldId id="263" r:id="rId10"/>
    <p:sldId id="283" r:id="rId11"/>
    <p:sldId id="264" r:id="rId12"/>
    <p:sldId id="285" r:id="rId13"/>
    <p:sldId id="290" r:id="rId14"/>
    <p:sldId id="282" r:id="rId15"/>
    <p:sldId id="281" r:id="rId16"/>
    <p:sldId id="286"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wooseok" initials="sw" lastIdx="1" clrIdx="0">
    <p:extLst>
      <p:ext uri="{19B8F6BF-5375-455C-9EA6-DF929625EA0E}">
        <p15:presenceInfo xmlns:p15="http://schemas.microsoft.com/office/powerpoint/2012/main" userId="4e948e5d65114b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D4F0"/>
    <a:srgbClr val="9ED3F4"/>
    <a:srgbClr val="79C2EF"/>
    <a:srgbClr val="CC0000"/>
    <a:srgbClr val="000066"/>
    <a:srgbClr val="B0AFBD"/>
    <a:srgbClr val="B0A9C3"/>
    <a:srgbClr val="A6A0CC"/>
    <a:srgbClr val="AAA5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141" autoAdjust="0"/>
  </p:normalViewPr>
  <p:slideViewPr>
    <p:cSldViewPr snapToGrid="0">
      <p:cViewPr varScale="1">
        <p:scale>
          <a:sx n="60" d="100"/>
          <a:sy n="60" d="100"/>
        </p:scale>
        <p:origin x="42" y="9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08T11:14:28.209"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yhwpEQ" panose="02030600000101010101" pitchFamily="18" charset="-127"/>
                <a:ea typeface="HyhwpEQ" panose="02030600000101010101" pitchFamily="18"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yhwpEQ" panose="02030600000101010101" pitchFamily="18" charset="-127"/>
                <a:ea typeface="HyhwpEQ" panose="02030600000101010101" pitchFamily="18" charset="-127"/>
              </a:defRPr>
            </a:lvl1pPr>
          </a:lstStyle>
          <a:p>
            <a:fld id="{0858E391-C27C-4AAD-9D71-89D9DF25C23D}" type="datetimeFigureOut">
              <a:rPr lang="ko-KR" altLang="en-US" smtClean="0"/>
              <a:pPr/>
              <a:t>2020-11-09</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yhwpEQ" panose="02030600000101010101" pitchFamily="18" charset="-127"/>
                <a:ea typeface="HyhwpEQ" panose="02030600000101010101"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yhwpEQ" panose="02030600000101010101" pitchFamily="18" charset="-127"/>
                <a:ea typeface="HyhwpEQ" panose="02030600000101010101" pitchFamily="18" charset="-127"/>
              </a:defRPr>
            </a:lvl1pPr>
          </a:lstStyle>
          <a:p>
            <a:fld id="{5A850A46-1C83-4863-B180-9FF090F87E89}" type="slidenum">
              <a:rPr lang="ko-KR" altLang="en-US" smtClean="0"/>
              <a:pPr/>
              <a:t>‹#›</a:t>
            </a:fld>
            <a:endParaRPr lang="ko-KR" altLang="en-US" dirty="0"/>
          </a:p>
        </p:txBody>
      </p:sp>
    </p:spTree>
    <p:extLst>
      <p:ext uri="{BB962C8B-B14F-4D97-AF65-F5344CB8AC3E}">
        <p14:creationId xmlns:p14="http://schemas.microsoft.com/office/powerpoint/2010/main" val="491497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HyhwpEQ" panose="02030600000101010101" pitchFamily="18" charset="-127"/>
        <a:ea typeface="HyhwpEQ" panose="02030600000101010101" pitchFamily="18" charset="-127"/>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o.wikipedia.org/wiki/%EA%B3%84_(%EB%AC%BC%EB%A6%AC%ED%95%99)"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ko.wikipedia.org/w/index.php?title=%EA%B3%84%EC%9D%98_%EC%9A%94%EB%8F%99&amp;action=edit&amp;redlink=1" TargetMode="External"/><Relationship Id="rId4" Type="http://schemas.openxmlformats.org/officeDocument/2006/relationships/hyperlink" Target="https://ko.wikipedia.org/wiki/%EC%83%81%EC%A0%84%EC%9D%B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안녕하세요 </a:t>
            </a:r>
            <a:r>
              <a:rPr lang="en-US" altLang="ko-KR" dirty="0"/>
              <a:t>2020</a:t>
            </a:r>
            <a:r>
              <a:rPr lang="ko-KR" altLang="en-US" dirty="0"/>
              <a:t>년도 </a:t>
            </a:r>
            <a:r>
              <a:rPr lang="en-US" altLang="ko-KR" dirty="0"/>
              <a:t>2</a:t>
            </a:r>
            <a:r>
              <a:rPr lang="ko-KR" altLang="en-US" dirty="0"/>
              <a:t>학기 첫번째 순서로 </a:t>
            </a:r>
            <a:r>
              <a:rPr lang="ko-KR" altLang="en-US" dirty="0" err="1"/>
              <a:t>캡스톤</a:t>
            </a:r>
            <a:r>
              <a:rPr lang="ko-KR" altLang="en-US" dirty="0"/>
              <a:t> 발표를 맡게 된 </a:t>
            </a:r>
            <a:r>
              <a:rPr lang="ko-KR" altLang="en-US" dirty="0" err="1"/>
              <a:t>응욜물리학과</a:t>
            </a:r>
            <a:r>
              <a:rPr lang="ko-KR" altLang="en-US" dirty="0"/>
              <a:t> </a:t>
            </a:r>
            <a:r>
              <a:rPr lang="ko-KR" altLang="en-US" dirty="0" err="1"/>
              <a:t>복잡계</a:t>
            </a:r>
            <a:r>
              <a:rPr lang="ko-KR" altLang="en-US" dirty="0"/>
              <a:t> 연구실의 </a:t>
            </a:r>
            <a:r>
              <a:rPr lang="ko-KR" altLang="en-US" dirty="0" err="1"/>
              <a:t>송우석입니다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복잡계란 구성요소들이 강한 상호작용을 하고 있는 계로 </a:t>
            </a:r>
            <a:r>
              <a:rPr lang="en-US" altLang="ko-KR" dirty="0"/>
              <a:t>, </a:t>
            </a:r>
            <a:r>
              <a:rPr lang="ko-KR" altLang="en-US" dirty="0"/>
              <a:t>개개인들이 갖고 있는 규칙에서는 발견할 수 없는 커다란 현상이 </a:t>
            </a:r>
            <a:r>
              <a:rPr lang="ko-KR" altLang="en-US" dirty="0" err="1"/>
              <a:t>떠오른는</a:t>
            </a:r>
            <a:r>
              <a:rPr lang="ko-KR" altLang="en-US" dirty="0"/>
              <a:t> 계입니다</a:t>
            </a:r>
            <a:r>
              <a:rPr lang="en-US" altLang="ko-KR" dirty="0"/>
              <a:t>. </a:t>
            </a:r>
            <a:r>
              <a:rPr lang="ko-KR" altLang="en-US" dirty="0"/>
              <a:t>우리 주변을 둘러보면 거의 모든 것들은 다양하고 수많은 요소로 이루어진 </a:t>
            </a:r>
            <a:r>
              <a:rPr lang="ko-KR" altLang="en-US" dirty="0" err="1"/>
              <a:t>복잡계입니다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도시교통 또한 여러 도로와 여러 교통수단들이 서로 상호작용하는 계이므로 복잡성을 가지고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latin typeface="Helvetica" panose="020B0604020202030204" pitchFamily="34" charset="0"/>
                <a:ea typeface="아리따-돋움(TTF)-SemiBold" panose="02020603020101020101" pitchFamily="18" charset="-127"/>
              </a:rPr>
              <a:t>그래서 계의 일부분만 확인한다면</a:t>
            </a:r>
            <a:r>
              <a:rPr lang="en-US" altLang="ko-KR" sz="1200" dirty="0">
                <a:latin typeface="Helvetica" panose="020B0604020202030204" pitchFamily="34" charset="0"/>
                <a:ea typeface="아리따-돋움(TTF)-SemiBold" panose="02020603020101020101" pitchFamily="18" charset="-127"/>
              </a:rPr>
              <a:t>, </a:t>
            </a:r>
            <a:r>
              <a:rPr lang="ko-KR" altLang="en-US" sz="1200" dirty="0">
                <a:latin typeface="Helvetica" panose="020B0604020202030204" pitchFamily="34" charset="0"/>
                <a:ea typeface="아리따-돋움(TTF)-SemiBold" panose="02020603020101020101" pitchFamily="18" charset="-127"/>
              </a:rPr>
              <a:t>계 전체의 특징을 확인 할 수 없습니다</a:t>
            </a:r>
            <a:r>
              <a:rPr lang="en-US" altLang="ko-KR" sz="1200" dirty="0">
                <a:latin typeface="Helvetica" panose="020B0604020202030204" pitchFamily="34" charset="0"/>
                <a:ea typeface="아리따-돋움(TTF)-SemiBold" panose="02020603020101020101" pitchFamily="18" charset="-127"/>
              </a:rPr>
              <a:t>. </a:t>
            </a:r>
            <a:r>
              <a:rPr lang="ko-KR" altLang="en-US" sz="1200" dirty="0">
                <a:latin typeface="Helvetica" panose="020B0604020202030204" pitchFamily="34" charset="0"/>
                <a:ea typeface="아리따-돋움(TTF)-SemiBold" panose="02020603020101020101" pitchFamily="18" charset="-127"/>
              </a:rPr>
              <a:t>저는 저번 </a:t>
            </a:r>
            <a:r>
              <a:rPr lang="ko-KR" altLang="en-US" sz="1200" dirty="0" err="1">
                <a:latin typeface="Helvetica" panose="020B0604020202030204" pitchFamily="34" charset="0"/>
                <a:ea typeface="아리따-돋움(TTF)-SemiBold" panose="02020603020101020101" pitchFamily="18" charset="-127"/>
              </a:rPr>
              <a:t>캡스톤에</a:t>
            </a:r>
            <a:r>
              <a:rPr lang="ko-KR" altLang="en-US" sz="1200" dirty="0">
                <a:latin typeface="Helvetica" panose="020B0604020202030204" pitchFamily="34" charset="0"/>
                <a:ea typeface="아리따-돋움(TTF)-SemiBold" panose="02020603020101020101" pitchFamily="18" charset="-127"/>
              </a:rPr>
              <a:t> 이어서 도시교통을 도로네트워크로 구현하였고</a:t>
            </a:r>
            <a:r>
              <a:rPr lang="ko-KR" altLang="en-US" dirty="0"/>
              <a:t> 그의 특성을 연구해 보았습니다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endParaRPr lang="ko-KR" altLang="en-US"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1</a:t>
            </a:fld>
            <a:endParaRPr lang="ko-KR" altLang="en-US"/>
          </a:p>
        </p:txBody>
      </p:sp>
    </p:spTree>
    <p:extLst>
      <p:ext uri="{BB962C8B-B14F-4D97-AF65-F5344CB8AC3E}">
        <p14:creationId xmlns:p14="http://schemas.microsoft.com/office/powerpoint/2010/main" val="358018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dirty="0">
                <a:effectLst/>
                <a:latin typeface="Helvetica" panose="020B0604020202030204" pitchFamily="34" charset="0"/>
              </a:rPr>
              <a:t>교통역학에서의 상전이를 관찰했으며</a:t>
            </a:r>
            <a:r>
              <a:rPr lang="en-US" altLang="ko-KR" sz="1200" b="0" i="0" dirty="0">
                <a:effectLst/>
                <a:latin typeface="Helvetica" panose="020B0604020202030204" pitchFamily="34" charset="0"/>
              </a:rPr>
              <a:t>, </a:t>
            </a:r>
            <a:r>
              <a:rPr lang="ko-KR" altLang="en-US" sz="1200" kern="0" spc="0" dirty="0">
                <a:solidFill>
                  <a:srgbClr val="000000"/>
                </a:solidFill>
                <a:effectLst/>
                <a:latin typeface="바탕" panose="02030600000101010101" pitchFamily="18" charset="-127"/>
              </a:rPr>
              <a:t>도로네트워크에 </a:t>
            </a:r>
            <a:r>
              <a:rPr lang="ko-KR" altLang="en-US" sz="1200" kern="0" spc="0" dirty="0" err="1">
                <a:solidFill>
                  <a:srgbClr val="000000"/>
                </a:solidFill>
                <a:effectLst/>
                <a:latin typeface="바탕" panose="02030600000101010101" pitchFamily="18" charset="-127"/>
              </a:rPr>
              <a:t>퍼콜레이션</a:t>
            </a:r>
            <a:r>
              <a:rPr lang="ko-KR" altLang="en-US" sz="1200" kern="0" spc="0" dirty="0">
                <a:solidFill>
                  <a:srgbClr val="000000"/>
                </a:solidFill>
                <a:effectLst/>
                <a:latin typeface="바탕" panose="02030600000101010101" pitchFamily="18" charset="-127"/>
              </a:rPr>
              <a:t> 이론을 </a:t>
            </a:r>
            <a:r>
              <a:rPr lang="ko-KR" altLang="en-US" sz="1200" kern="0" spc="0" dirty="0" err="1">
                <a:solidFill>
                  <a:srgbClr val="000000"/>
                </a:solidFill>
                <a:effectLst/>
                <a:latin typeface="바탕" panose="02030600000101010101" pitchFamily="18" charset="-127"/>
              </a:rPr>
              <a:t>적ㅇ용하여</a:t>
            </a:r>
            <a:r>
              <a:rPr lang="ko-KR" altLang="en-US" sz="1200" kern="0" spc="0" dirty="0">
                <a:solidFill>
                  <a:srgbClr val="000000"/>
                </a:solidFill>
                <a:effectLst/>
                <a:latin typeface="바탕" panose="02030600000101010101" pitchFamily="18" charset="-127"/>
              </a:rPr>
              <a:t> </a:t>
            </a:r>
            <a:r>
              <a:rPr lang="ko-KR" altLang="en-US" sz="1200" kern="0" spc="0" dirty="0" err="1">
                <a:solidFill>
                  <a:srgbClr val="000000"/>
                </a:solidFill>
                <a:effectLst/>
                <a:latin typeface="바탕" panose="02030600000101010101" pitchFamily="18" charset="-127"/>
              </a:rPr>
              <a:t>교통사황에</a:t>
            </a:r>
            <a:r>
              <a:rPr lang="ko-KR" altLang="en-US" sz="1200" kern="0" spc="0" dirty="0">
                <a:solidFill>
                  <a:srgbClr val="000000"/>
                </a:solidFill>
                <a:effectLst/>
                <a:latin typeface="바탕" panose="02030600000101010101" pitchFamily="18" charset="-127"/>
              </a:rPr>
              <a:t> 따른 임계지수가 어느 차원처럼 </a:t>
            </a:r>
            <a:r>
              <a:rPr lang="ko-KR" altLang="en-US" sz="1200" kern="0" spc="0" dirty="0" err="1">
                <a:solidFill>
                  <a:srgbClr val="000000"/>
                </a:solidFill>
                <a:effectLst/>
                <a:latin typeface="바탕" panose="02030600000101010101" pitchFamily="18" charset="-127"/>
              </a:rPr>
              <a:t>행동라는지알아보았다</a:t>
            </a:r>
            <a:r>
              <a:rPr lang="en-US" altLang="ko-KR" sz="1200" kern="0" spc="0" dirty="0">
                <a:solidFill>
                  <a:srgbClr val="000000"/>
                </a:solidFill>
                <a:effectLst/>
                <a:latin typeface="바탕" panose="02030600000101010101" pitchFamily="18" charset="-127"/>
              </a:rPr>
              <a:t>.</a:t>
            </a:r>
            <a:endParaRPr lang="ko-KR" altLang="en-US" sz="1200" kern="0" spc="0" dirty="0">
              <a:solidFill>
                <a:srgbClr val="000000"/>
              </a:solidFill>
              <a:effectLst/>
              <a:latin typeface="바탕" panose="02030600000101010101" pitchFamily="18" charset="-127"/>
            </a:endParaRPr>
          </a:p>
          <a:p>
            <a:pPr algn="l"/>
            <a:endParaRPr lang="en-US" altLang="ko-KR" sz="1200" b="0" i="0" dirty="0">
              <a:effectLst/>
              <a:latin typeface="Helvetica" panose="020B0604020202030204" pitchFamily="34" charset="0"/>
            </a:endParaRPr>
          </a:p>
          <a:p>
            <a:pPr algn="l"/>
            <a:r>
              <a:rPr lang="ko-KR" altLang="en-US" sz="1200" b="0" i="0" dirty="0">
                <a:effectLst/>
                <a:latin typeface="Helvetica" panose="020B0604020202030204" pitchFamily="34" charset="0"/>
              </a:rPr>
              <a:t>앞서 말했듯이 같은 네트워크 구조에서 휴일이나 평일의 출퇴근 시간이 아닌 경우 고차원적인 상호작용을 한다고 했는데 이는 </a:t>
            </a:r>
            <a:r>
              <a:rPr lang="en-US" altLang="ko-KR" sz="1200" b="0" i="0" dirty="0">
                <a:effectLst/>
                <a:latin typeface="Helvetica" panose="020B0604020202030204" pitchFamily="34" charset="0"/>
              </a:rPr>
              <a:t>small world network</a:t>
            </a:r>
            <a:r>
              <a:rPr lang="ko-KR" altLang="en-US" sz="1200" b="0" i="0" dirty="0">
                <a:effectLst/>
                <a:latin typeface="Helvetica" panose="020B0604020202030204" pitchFamily="34" charset="0"/>
              </a:rPr>
              <a:t>처럼 행동한다고 볼 수 있습니다</a:t>
            </a:r>
            <a:r>
              <a:rPr lang="en-US" altLang="ko-KR" sz="1200" b="0" i="0" dirty="0">
                <a:effectLst/>
                <a:latin typeface="Helvetica" panose="020B0604020202030204" pitchFamily="34" charset="0"/>
              </a:rPr>
              <a:t>. </a:t>
            </a:r>
            <a:r>
              <a:rPr lang="ko-KR" altLang="en-US" sz="1200" b="0" i="0" dirty="0">
                <a:effectLst/>
                <a:latin typeface="Helvetica" panose="020B0604020202030204" pitchFamily="34" charset="0"/>
              </a:rPr>
              <a:t>왜냐하면</a:t>
            </a:r>
            <a:r>
              <a:rPr lang="en-US" altLang="ko-KR" sz="1200" b="0" i="0" dirty="0">
                <a:effectLst/>
                <a:latin typeface="Helvetica" panose="020B0604020202030204" pitchFamily="34" charset="0"/>
              </a:rPr>
              <a:t> Small</a:t>
            </a:r>
            <a:r>
              <a:rPr lang="ko-KR" altLang="en-US" sz="1200" b="0" i="0" dirty="0">
                <a:effectLst/>
                <a:latin typeface="Helvetica" panose="020B0604020202030204" pitchFamily="34" charset="0"/>
              </a:rPr>
              <a:t> </a:t>
            </a:r>
            <a:r>
              <a:rPr lang="en-US" altLang="ko-KR" sz="1200" b="0" i="0" dirty="0">
                <a:effectLst/>
                <a:latin typeface="Helvetica" panose="020B0604020202030204" pitchFamily="34" charset="0"/>
              </a:rPr>
              <a:t>world</a:t>
            </a:r>
            <a:r>
              <a:rPr lang="ko-KR" altLang="en-US" sz="1200" b="0" i="0" dirty="0">
                <a:effectLst/>
                <a:latin typeface="Helvetica" panose="020B0604020202030204" pitchFamily="34" charset="0"/>
              </a:rPr>
              <a:t> </a:t>
            </a:r>
            <a:r>
              <a:rPr lang="en-US" altLang="ko-KR" sz="1200" b="0" i="0" dirty="0">
                <a:effectLst/>
                <a:latin typeface="Helvetica" panose="020B0604020202030204" pitchFamily="34" charset="0"/>
              </a:rPr>
              <a:t>network</a:t>
            </a:r>
            <a:r>
              <a:rPr lang="ko-KR" altLang="en-US" sz="1200" b="0" i="0" dirty="0">
                <a:effectLst/>
                <a:latin typeface="Helvetica" panose="020B0604020202030204" pitchFamily="34" charset="0"/>
              </a:rPr>
              <a:t>란 몇번의 과정을 거치지 않고도 </a:t>
            </a:r>
            <a:r>
              <a:rPr lang="ko-KR" altLang="en-US" sz="1200" b="0" i="0" dirty="0" err="1">
                <a:effectLst/>
                <a:latin typeface="Helvetica" panose="020B0604020202030204" pitchFamily="34" charset="0"/>
              </a:rPr>
              <a:t>멀리있는</a:t>
            </a:r>
            <a:r>
              <a:rPr lang="ko-KR" altLang="en-US" sz="1200" b="0" i="0" dirty="0">
                <a:effectLst/>
                <a:latin typeface="Helvetica" panose="020B0604020202030204" pitchFamily="34" charset="0"/>
              </a:rPr>
              <a:t> 교차로로 이동할 수 있는 </a:t>
            </a:r>
            <a:r>
              <a:rPr lang="ko-KR" altLang="en-US" sz="1200" b="0" i="0" dirty="0" err="1">
                <a:effectLst/>
                <a:latin typeface="Helvetica" panose="020B0604020202030204" pitchFamily="34" charset="0"/>
              </a:rPr>
              <a:t>네트워클를</a:t>
            </a:r>
            <a:r>
              <a:rPr lang="ko-KR" altLang="en-US" sz="1200" b="0" i="0" dirty="0">
                <a:effectLst/>
                <a:latin typeface="Helvetica" panose="020B0604020202030204" pitchFamily="34" charset="0"/>
              </a:rPr>
              <a:t> 말하는데</a:t>
            </a:r>
            <a:r>
              <a:rPr lang="en-US" altLang="ko-KR" sz="1200" b="0" i="0" dirty="0">
                <a:effectLst/>
                <a:latin typeface="Helvetica" panose="020B0604020202030204" pitchFamily="34" charset="0"/>
              </a:rPr>
              <a:t>, rush hour</a:t>
            </a:r>
            <a:r>
              <a:rPr lang="ko-KR" altLang="en-US" sz="1200" b="0" i="0" dirty="0">
                <a:effectLst/>
                <a:latin typeface="Helvetica" panose="020B0604020202030204" pitchFamily="34" charset="0"/>
              </a:rPr>
              <a:t>가 아니거나 </a:t>
            </a:r>
            <a:r>
              <a:rPr lang="ko-KR" altLang="en-US" sz="1200" b="0" i="0" dirty="0" err="1">
                <a:effectLst/>
                <a:latin typeface="Helvetica" panose="020B0604020202030204" pitchFamily="34" charset="0"/>
              </a:rPr>
              <a:t>휴일일떼</a:t>
            </a:r>
            <a:r>
              <a:rPr lang="ko-KR" altLang="en-US" sz="1200" b="0" i="0" dirty="0">
                <a:effectLst/>
                <a:latin typeface="Helvetica" panose="020B0604020202030204" pitchFamily="34" charset="0"/>
              </a:rPr>
              <a:t> 교통상황이 원활하여 높은 속력으로 운용되는 장거리 도로의 연결 비율이 높기 때문입니다</a:t>
            </a:r>
            <a:r>
              <a:rPr lang="en-US" altLang="ko-KR" sz="1200" b="0" i="0" dirty="0">
                <a:effectLst/>
                <a:latin typeface="Helvetica" panose="020B060402020203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0" spc="0" dirty="0">
                <a:solidFill>
                  <a:srgbClr val="000000"/>
                </a:solidFill>
                <a:effectLst/>
                <a:latin typeface="함초롬바탕" panose="02030604000101010101" pitchFamily="18" charset="-127"/>
                <a:ea typeface="함초롬바탕" panose="02030604000101010101" pitchFamily="18" charset="-127"/>
              </a:rPr>
              <a:t>아무리 도로가 많은 도시라고 할지라도 길이 항상 막혀 있으면 역할을 하지 못하는 도로가 된다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비교적 많은 시간 동안 제 역할을 할 수 있는 위치에 대로가 존재한다면</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원활한 도로들의 클러스터 크기가 오랫동안 크게 유지될 것이다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0" spc="0" dirty="0">
                <a:solidFill>
                  <a:srgbClr val="000000"/>
                </a:solidFill>
                <a:effectLst/>
                <a:latin typeface="함초롬바탕" panose="02030604000101010101" pitchFamily="18" charset="-127"/>
                <a:ea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학기 때 연구했던 매개중심성이라는 척도와 본 연구에서 진행한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퍼콜레이션</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임계지수 측정을 통해 도로를 설계한다면 교통체증 최적화에 도움이 될 것 같습니다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한칸은</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비워놨는데</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매개중심성과 임계지수 이외에도 교통에 영향을 주고 분석할 수 있는 척도들이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있을텐데</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관심있으신 분은 해보시면 좋을 것 같고 만약에 제가 대학원에 가게 된다면 열심히 해보겠습니다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11</a:t>
            </a:fld>
            <a:endParaRPr lang="ko-KR" altLang="en-US"/>
          </a:p>
        </p:txBody>
      </p:sp>
    </p:spTree>
    <p:extLst>
      <p:ext uri="{BB962C8B-B14F-4D97-AF65-F5344CB8AC3E}">
        <p14:creationId xmlns:p14="http://schemas.microsoft.com/office/powerpoint/2010/main" val="3436860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12</a:t>
            </a:fld>
            <a:endParaRPr lang="ko-KR" altLang="en-US"/>
          </a:p>
        </p:txBody>
      </p:sp>
    </p:spTree>
    <p:extLst>
      <p:ext uri="{BB962C8B-B14F-4D97-AF65-F5344CB8AC3E}">
        <p14:creationId xmlns:p14="http://schemas.microsoft.com/office/powerpoint/2010/main" val="4692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Percolation </a:t>
            </a:r>
            <a:r>
              <a:rPr lang="ko-KR" altLang="en-US" dirty="0"/>
              <a:t>전이는</a:t>
            </a:r>
            <a:r>
              <a:rPr lang="ko-KR" altLang="ko-KR" dirty="0"/>
              <a:t> 생물학에서 공학에 이르는 네트워크에서 널리 관찰됩니다.</a:t>
            </a:r>
            <a:r>
              <a:rPr lang="en-US" altLang="ko-KR" dirty="0"/>
              <a:t> </a:t>
            </a:r>
            <a:r>
              <a:rPr lang="ko-KR" altLang="ko-KR" dirty="0"/>
              <a:t>네트워크 토폴로지에 </a:t>
            </a:r>
            <a:r>
              <a:rPr lang="ko-KR" altLang="ko-KR" dirty="0" err="1"/>
              <a:t>많은주의를</a:t>
            </a:r>
            <a:r>
              <a:rPr lang="ko-KR" altLang="ko-KR" dirty="0"/>
              <a:t> 기울 였지만 연구는 네트워크 역학에 의해 주도되는 중요한 침투 현상에 거의 초점을 맞추지 않습니다. 광범위한 실제 데이터를 사용하여 도시 교통 역학에서 중요한 여과 특성을 연구합니다. 우리의 결과는 서로 다른 중요한 여과 동작의 두 가지 모드가 서로 다른 트래픽 역학 하에서 동일한 네트워크 토폴로지에서 전환되고 있음을 시사합니다. 도시 교통의 한 모드 (근무 시간 또는 휴일 동안)는 </a:t>
            </a:r>
            <a:r>
              <a:rPr lang="en-US" altLang="ko-KR" dirty="0"/>
              <a:t>small world network</a:t>
            </a:r>
            <a:r>
              <a:rPr lang="ko-KR" altLang="en-US" dirty="0"/>
              <a:t>와</a:t>
            </a:r>
            <a:r>
              <a:rPr lang="ko-KR" altLang="ko-KR" dirty="0"/>
              <a:t> 유사한 중요한 여과 특성을 갖는 반면 다른 모드 (근무일 러시아워 동안)는 2D 격자로 작동하는 경향이 있습니다. 이러한 전환 동작은 러시아워가 아닌 시간 또는 휴일 동안 (러시아워 동안 혼잡 한) 고속 도시 도로가  </a:t>
            </a:r>
            <a:r>
              <a:rPr lang="en-US" altLang="ko-KR" dirty="0"/>
              <a:t>small world network </a:t>
            </a:r>
            <a:r>
              <a:rPr lang="ko-KR" altLang="en-US" dirty="0"/>
              <a:t>와 </a:t>
            </a:r>
            <a:r>
              <a:rPr lang="ko-KR" altLang="ko-KR" dirty="0"/>
              <a:t>같이 효과적인 장거리 연결을 나타낸다는 사실로 이해할 수 있습니다. 우리의 결과는 트래픽 탄력성을 이해하고 개선하는 데 유용 할 수 있습니다.</a:t>
            </a:r>
            <a:endParaRPr lang="ko-KR" altLang="en-US" dirty="0"/>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15</a:t>
            </a:fld>
            <a:endParaRPr lang="ko-KR" altLang="en-US"/>
          </a:p>
        </p:txBody>
      </p:sp>
    </p:spTree>
    <p:extLst>
      <p:ext uri="{BB962C8B-B14F-4D97-AF65-F5344CB8AC3E}">
        <p14:creationId xmlns:p14="http://schemas.microsoft.com/office/powerpoint/2010/main" val="69369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먼저 네트워크란 구성요소들과 그들 간의 상호 작용을 점과 선으로 단순화 </a:t>
            </a:r>
            <a:r>
              <a:rPr lang="ko-KR" altLang="en-US" dirty="0" err="1"/>
              <a:t>시킨것인데</a:t>
            </a:r>
            <a:r>
              <a:rPr lang="ko-KR" altLang="en-US" dirty="0"/>
              <a:t> </a:t>
            </a:r>
            <a:r>
              <a:rPr lang="en-US" altLang="ko-KR" dirty="0"/>
              <a:t>,</a:t>
            </a:r>
            <a:r>
              <a:rPr lang="ko-KR" altLang="en-US" dirty="0"/>
              <a:t>점을 노드 선을 링크라고 합니다</a:t>
            </a:r>
            <a:r>
              <a:rPr lang="en-US" altLang="ko-KR" dirty="0"/>
              <a:t>.  </a:t>
            </a:r>
            <a:r>
              <a:rPr lang="ko-KR" altLang="en-US" dirty="0"/>
              <a:t>도로 네트워크에선 교차로를 노드</a:t>
            </a:r>
            <a:r>
              <a:rPr lang="en-US" altLang="ko-KR" dirty="0"/>
              <a:t>, </a:t>
            </a:r>
            <a:r>
              <a:rPr lang="ko-KR" altLang="en-US" dirty="0"/>
              <a:t>교차로와 교차로를 잇는 도로를 링크로 생각하시면 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Helvetica" panose="020B0604020202030204" pitchFamily="34" charset="0"/>
              <a:ea typeface="아리따-돋움(TTF)-SemiBold" panose="0202060302010102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Helvetica" panose="020B0604020202030204" pitchFamily="34" charset="0"/>
                <a:ea typeface="아리따-돋움(TTF)-SemiBold" panose="02020603020101020101" pitchFamily="18" charset="-127"/>
              </a:rPr>
              <a:t>Critical phenomena, </a:t>
            </a:r>
            <a:r>
              <a:rPr lang="ko-KR" altLang="en-US" sz="1200" dirty="0">
                <a:latin typeface="Helvetica" panose="020B0604020202030204" pitchFamily="34" charset="0"/>
                <a:ea typeface="아리따-돋움(TTF)-SemiBold" panose="02020603020101020101" pitchFamily="18" charset="-127"/>
              </a:rPr>
              <a:t>즉</a:t>
            </a:r>
            <a:r>
              <a:rPr lang="en-US" altLang="ko-KR" sz="1200" dirty="0">
                <a:latin typeface="Helvetica" panose="020B0604020202030204" pitchFamily="34" charset="0"/>
                <a:ea typeface="아리따-돋움(TTF)-SemiBold" panose="02020603020101020101" pitchFamily="18" charset="-127"/>
              </a:rPr>
              <a:t> </a:t>
            </a:r>
            <a:r>
              <a:rPr lang="ko-KR" altLang="en-US" sz="1200" dirty="0" err="1">
                <a:latin typeface="Helvetica" panose="020B0604020202030204" pitchFamily="34" charset="0"/>
                <a:ea typeface="아리따-돋움(TTF)-SemiBold" panose="02020603020101020101" pitchFamily="18" charset="-127"/>
              </a:rPr>
              <a:t>임계현상이란</a:t>
            </a:r>
            <a:r>
              <a:rPr lang="ko-KR" altLang="en-US" sz="1200" dirty="0">
                <a:latin typeface="Helvetica" panose="020B0604020202030204" pitchFamily="34" charset="0"/>
                <a:ea typeface="아리따-돋움(TTF)-SemiBold" panose="02020603020101020101" pitchFamily="18" charset="-127"/>
              </a:rPr>
              <a:t> </a:t>
            </a:r>
            <a:r>
              <a:rPr lang="ko-KR" altLang="en-US" sz="1200" b="0" i="0" dirty="0">
                <a:solidFill>
                  <a:srgbClr val="202122"/>
                </a:solidFill>
                <a:effectLst/>
                <a:latin typeface="Helvetica" panose="020B0604020202030204" pitchFamily="34" charset="0"/>
              </a:rPr>
              <a:t>어떤 물리적인 </a:t>
            </a:r>
            <a:r>
              <a:rPr lang="ko-KR" altLang="en-US" sz="1200" b="0" i="0" u="none" strike="noStrike" dirty="0">
                <a:solidFill>
                  <a:srgbClr val="0B0080"/>
                </a:solidFill>
                <a:effectLst/>
                <a:latin typeface="Helvetica" panose="020B0604020202030204" pitchFamily="34" charset="0"/>
                <a:hlinkClick r:id="rId3" tooltip="계 (물리학)"/>
              </a:rPr>
              <a:t>계</a:t>
            </a:r>
            <a:r>
              <a:rPr lang="ko-KR" altLang="en-US" sz="1200" b="0" i="0" dirty="0">
                <a:solidFill>
                  <a:srgbClr val="202122"/>
                </a:solidFill>
                <a:effectLst/>
                <a:latin typeface="Helvetica" panose="020B0604020202030204" pitchFamily="34" charset="0"/>
              </a:rPr>
              <a:t>가 </a:t>
            </a:r>
            <a:r>
              <a:rPr lang="ko-KR" altLang="en-US" sz="1200" b="0" i="0" u="none" strike="noStrike" dirty="0" err="1">
                <a:solidFill>
                  <a:srgbClr val="0B0080"/>
                </a:solidFill>
                <a:effectLst/>
                <a:latin typeface="Helvetica" panose="020B0604020202030204" pitchFamily="34" charset="0"/>
                <a:hlinkClick r:id="rId4" tooltip="상전이"/>
              </a:rPr>
              <a:t>상전이</a:t>
            </a:r>
            <a:r>
              <a:rPr lang="ko-KR" altLang="en-US" sz="1200" b="0" i="0" dirty="0" err="1">
                <a:solidFill>
                  <a:srgbClr val="202122"/>
                </a:solidFill>
                <a:effectLst/>
                <a:latin typeface="Helvetica" panose="020B0604020202030204" pitchFamily="34" charset="0"/>
              </a:rPr>
              <a:t>하는</a:t>
            </a:r>
            <a:r>
              <a:rPr lang="ko-KR" altLang="en-US" sz="1200" b="0" i="0" dirty="0">
                <a:solidFill>
                  <a:srgbClr val="202122"/>
                </a:solidFill>
                <a:effectLst/>
                <a:latin typeface="Helvetica" panose="020B0604020202030204" pitchFamily="34" charset="0"/>
              </a:rPr>
              <a:t> 경계에서 큰 </a:t>
            </a:r>
            <a:r>
              <a:rPr lang="ko-KR" altLang="en-US" sz="1200" b="0" i="0" u="none" strike="noStrike" dirty="0">
                <a:solidFill>
                  <a:srgbClr val="A55858"/>
                </a:solidFill>
                <a:effectLst/>
                <a:latin typeface="Helvetica" panose="020B0604020202030204" pitchFamily="34" charset="0"/>
                <a:hlinkClick r:id="rId5" tooltip="계의 요동 (없는 문서)"/>
              </a:rPr>
              <a:t>요동</a:t>
            </a:r>
            <a:r>
              <a:rPr lang="ko-KR" altLang="en-US" sz="1200" b="0" i="0" dirty="0">
                <a:solidFill>
                  <a:srgbClr val="202122"/>
                </a:solidFill>
                <a:effectLst/>
                <a:latin typeface="Helvetica" panose="020B0604020202030204" pitchFamily="34" charset="0"/>
              </a:rPr>
              <a:t>을 보이는 현상을 말하는데</a:t>
            </a:r>
            <a:r>
              <a:rPr lang="en-US" altLang="ko-KR" sz="1200" b="0" i="0" dirty="0">
                <a:solidFill>
                  <a:srgbClr val="202122"/>
                </a:solidFill>
                <a:effectLst/>
                <a:latin typeface="Helvetica" panose="020B0604020202030204" pitchFamily="34" charset="0"/>
              </a:rPr>
              <a:t>,</a:t>
            </a:r>
            <a:r>
              <a:rPr lang="ko-KR" altLang="en-US" sz="1200" b="0" i="0" dirty="0">
                <a:solidFill>
                  <a:srgbClr val="202122"/>
                </a:solidFill>
                <a:effectLst/>
                <a:latin typeface="Helvetica" panose="020B0604020202030204" pitchFamily="34" charset="0"/>
              </a:rPr>
              <a:t> </a:t>
            </a:r>
            <a:r>
              <a:rPr lang="ko-KR" altLang="en-US" sz="1200" b="0" i="0" dirty="0">
                <a:effectLst/>
                <a:latin typeface="Helvetica" panose="020B0604020202030204" pitchFamily="34" charset="0"/>
              </a:rPr>
              <a:t>교통량이 늘어나면 교통 체증이라는 임계현상이 나타나게 되고 이 때 도로네트워크에 상전이가 일어납니다</a:t>
            </a:r>
            <a:r>
              <a:rPr lang="en-US" altLang="ko-KR" sz="1200" b="0" i="0" dirty="0">
                <a:effectLst/>
                <a:latin typeface="Helvetica" panose="020B0604020202030204" pitchFamily="34" charset="0"/>
              </a:rPr>
              <a:t>. </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예를 들어 </a:t>
            </a:r>
            <a:r>
              <a:rPr lang="ko-KR" altLang="en-US" sz="1200" dirty="0"/>
              <a:t>학교 앞에서 강남역을 가는데 </a:t>
            </a:r>
            <a:r>
              <a:rPr lang="en-US" altLang="ko-KR" sz="1200" dirty="0"/>
              <a:t>rush</a:t>
            </a:r>
            <a:r>
              <a:rPr lang="ko-KR" altLang="en-US" sz="1200" dirty="0"/>
              <a:t> </a:t>
            </a:r>
            <a:r>
              <a:rPr lang="en-US" altLang="ko-KR" sz="1200" dirty="0"/>
              <a:t>hour</a:t>
            </a:r>
            <a:r>
              <a:rPr lang="ko-KR" altLang="en-US" sz="1200" dirty="0" err="1"/>
              <a:t>일때는</a:t>
            </a:r>
            <a:r>
              <a:rPr lang="ko-KR" altLang="en-US" sz="1200" dirty="0"/>
              <a:t> </a:t>
            </a:r>
            <a:r>
              <a:rPr lang="en-US" altLang="ko-KR" sz="1200" dirty="0"/>
              <a:t>2</a:t>
            </a:r>
            <a:r>
              <a:rPr lang="ko-KR" altLang="en-US" sz="1200" dirty="0"/>
              <a:t>시간 걸리는데</a:t>
            </a:r>
            <a:r>
              <a:rPr lang="en-US" altLang="ko-KR" sz="1200" dirty="0"/>
              <a:t>,</a:t>
            </a:r>
            <a:r>
              <a:rPr lang="ko-KR" altLang="en-US" sz="1200" dirty="0"/>
              <a:t> </a:t>
            </a:r>
            <a:r>
              <a:rPr lang="en-US" altLang="ko-KR" sz="1200" dirty="0"/>
              <a:t>rush hour</a:t>
            </a:r>
            <a:r>
              <a:rPr lang="ko-KR" altLang="en-US" sz="1200" dirty="0"/>
              <a:t>가 </a:t>
            </a:r>
            <a:r>
              <a:rPr lang="ko-KR" altLang="en-US" sz="1200" dirty="0" err="1"/>
              <a:t>아닐때는</a:t>
            </a:r>
            <a:r>
              <a:rPr lang="ko-KR" altLang="en-US" sz="1200" dirty="0"/>
              <a:t> </a:t>
            </a:r>
            <a:r>
              <a:rPr lang="en-US" altLang="ko-KR" sz="1200" dirty="0"/>
              <a:t>1</a:t>
            </a:r>
            <a:r>
              <a:rPr lang="ko-KR" altLang="en-US" sz="1200" dirty="0"/>
              <a:t>시간 걸리는 현상을 말합니다</a:t>
            </a:r>
            <a:r>
              <a:rPr lang="en-US" altLang="ko-KR" sz="1200" dirty="0"/>
              <a:t>.</a:t>
            </a: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0" spc="0" dirty="0">
                <a:solidFill>
                  <a:srgbClr val="000000"/>
                </a:solidFill>
                <a:effectLst/>
                <a:latin typeface="함초롬바탕" panose="02030604000101010101" pitchFamily="18" charset="-127"/>
                <a:ea typeface="함초롬바탕" panose="02030604000101010101" pitchFamily="18" charset="-127"/>
              </a:rPr>
              <a:t>그렇다면 그림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처럼</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교통이 원활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할때와</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아닐땐</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도로 네트워크는 어떤 차이를 보일까요</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a:t>
            </a: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0" spc="0" dirty="0">
                <a:solidFill>
                  <a:srgbClr val="000000"/>
                </a:solidFill>
                <a:effectLst/>
                <a:latin typeface="함초롬바탕" panose="02030604000101010101" pitchFamily="18" charset="-127"/>
                <a:ea typeface="함초롬바탕" panose="02030604000101010101" pitchFamily="18" charset="-127"/>
              </a:rPr>
              <a:t>저는 이 차이점을 확인하기 위해 </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Percolation </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이론을 사용했는데 이론 설명에 앞서 구현한 네트워크 먼저 보여드리겠습니다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a:t>
            </a:r>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3</a:t>
            </a:fld>
            <a:endParaRPr lang="ko-KR" altLang="en-US"/>
          </a:p>
        </p:txBody>
      </p:sp>
    </p:spTree>
    <p:extLst>
      <p:ext uri="{BB962C8B-B14F-4D97-AF65-F5344CB8AC3E}">
        <p14:creationId xmlns:p14="http://schemas.microsoft.com/office/powerpoint/2010/main" val="401360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cs typeface="+mn-cs"/>
              </a:rPr>
              <a:t>논문에서 얻은 중국의 한 도시인 청두시의 교차로와 도로들의 위치 정보를 가지고  </a:t>
            </a:r>
            <a:r>
              <a:rPr lang="ko-KR" altLang="en-US" dirty="0"/>
              <a:t>청두시의 교통을 도로네트워크로 구현했고 </a:t>
            </a:r>
            <a:r>
              <a:rPr lang="ko-KR" altLang="en-US" sz="1200" kern="1200" dirty="0">
                <a:solidFill>
                  <a:schemeClr val="tx1"/>
                </a:solidFill>
                <a:effectLst/>
                <a:cs typeface="+mn-cs"/>
              </a:rPr>
              <a:t>각각의 링크에 상대속도를  계산해서 얹었습니다</a:t>
            </a:r>
            <a:r>
              <a:rPr lang="en-US" altLang="ko-KR" sz="1200" kern="1200" dirty="0">
                <a:solidFill>
                  <a:schemeClr val="tx1"/>
                </a:solidFill>
                <a:effectLst/>
                <a:cs typeface="+mn-cs"/>
              </a:rPr>
              <a: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시간대 </a:t>
            </a:r>
            <a:r>
              <a:rPr lang="en-US" altLang="ko-KR" dirty="0"/>
              <a:t>t</a:t>
            </a:r>
            <a:r>
              <a:rPr lang="ko-KR" altLang="en-US" dirty="0"/>
              <a:t>에서</a:t>
            </a:r>
            <a:r>
              <a:rPr lang="en-US" altLang="ko-KR" dirty="0"/>
              <a:t>,</a:t>
            </a:r>
            <a:r>
              <a:rPr lang="en-US" altLang="ko-KR" baseline="0" dirty="0"/>
              <a:t> </a:t>
            </a:r>
            <a:r>
              <a:rPr lang="en-US" altLang="ko-KR" baseline="0" dirty="0" err="1"/>
              <a:t>i</a:t>
            </a:r>
            <a:r>
              <a:rPr lang="ko-KR" altLang="en-US" baseline="0" dirty="0"/>
              <a:t>번째 링크의 상대속도 </a:t>
            </a:r>
            <a:r>
              <a:rPr lang="en-US" altLang="ko-KR" baseline="0" dirty="0"/>
              <a:t>r </a:t>
            </a:r>
            <a:r>
              <a:rPr lang="ko-KR" altLang="en-US" baseline="0" dirty="0"/>
              <a:t>은 다음과 같이 구합니다</a:t>
            </a:r>
            <a:r>
              <a:rPr lang="en-US" altLang="ko-KR" baseline="0" dirty="0"/>
              <a:t>.  I</a:t>
            </a:r>
            <a:r>
              <a:rPr lang="ko-KR" altLang="en-US" baseline="0" dirty="0"/>
              <a:t>번째 링크의 시간대 </a:t>
            </a:r>
            <a:r>
              <a:rPr lang="en-US" altLang="ko-KR" baseline="0" dirty="0"/>
              <a:t>t</a:t>
            </a:r>
            <a:r>
              <a:rPr lang="ko-KR" altLang="en-US" baseline="0" dirty="0"/>
              <a:t>에서의 평균 속도를 </a:t>
            </a:r>
            <a:r>
              <a:rPr lang="en-US" altLang="ko-KR" baseline="0" dirty="0" err="1"/>
              <a:t>i</a:t>
            </a:r>
            <a:r>
              <a:rPr lang="ko-KR" altLang="en-US" baseline="0" dirty="0"/>
              <a:t>번링크에서의 최대속도로 나눈 값입니다</a:t>
            </a:r>
            <a:r>
              <a:rPr lang="en-US" altLang="ko-KR" baseline="0" dirty="0"/>
              <a:t>.</a:t>
            </a:r>
          </a:p>
          <a:p>
            <a:r>
              <a:rPr lang="en-US" altLang="ko-KR" baseline="0" dirty="0"/>
              <a:t> </a:t>
            </a:r>
          </a:p>
          <a:p>
            <a:r>
              <a:rPr lang="en-US" altLang="ko-KR" sz="1200" dirty="0">
                <a:latin typeface="나눔바른고딕" panose="020B0603020101020101" pitchFamily="50" charset="-127"/>
                <a:ea typeface="나눔바른고딕" panose="020B0603020101020101" pitchFamily="50" charset="-127"/>
              </a:rPr>
              <a:t>Real-time GPS trajectory data</a:t>
            </a:r>
          </a:p>
          <a:p>
            <a:r>
              <a:rPr lang="en-US" altLang="ko-KR" sz="1200" dirty="0">
                <a:latin typeface="나눔바른고딕" panose="020B0603020101020101" pitchFamily="50" charset="-127"/>
                <a:ea typeface="나눔바른고딕" panose="020B0603020101020101" pitchFamily="50" charset="-127"/>
              </a:rPr>
              <a:t>(June 1,2015 ~ July 15, 2015)</a:t>
            </a:r>
            <a:endParaRPr lang="ko-KR" altLang="en-US" sz="1200" dirty="0">
              <a:latin typeface="나눔바른고딕" panose="020B0603020101020101" pitchFamily="50" charset="-127"/>
              <a:ea typeface="나눔바른고딕" panose="020B0603020101020101" pitchFamily="50" charset="-127"/>
            </a:endParaRPr>
          </a:p>
          <a:p>
            <a:r>
              <a:rPr lang="en-US" altLang="ko-KR" baseline="0" dirty="0"/>
              <a:t>2015</a:t>
            </a:r>
            <a:r>
              <a:rPr lang="ko-KR" altLang="en-US" baseline="0" dirty="0"/>
              <a:t>년 </a:t>
            </a:r>
            <a:r>
              <a:rPr lang="en-US" altLang="ko-KR" baseline="0" dirty="0"/>
              <a:t>6</a:t>
            </a:r>
            <a:r>
              <a:rPr lang="ko-KR" altLang="en-US" baseline="0" dirty="0"/>
              <a:t>월</a:t>
            </a:r>
            <a:r>
              <a:rPr lang="en-US" altLang="ko-KR" baseline="0" dirty="0"/>
              <a:t>7</a:t>
            </a:r>
            <a:r>
              <a:rPr lang="ko-KR" altLang="en-US" baseline="0" dirty="0"/>
              <a:t>일과 </a:t>
            </a:r>
            <a:r>
              <a:rPr lang="en-US" altLang="ko-KR" baseline="0" dirty="0"/>
              <a:t>6</a:t>
            </a:r>
            <a:r>
              <a:rPr lang="ko-KR" altLang="en-US" baseline="0" dirty="0"/>
              <a:t>월 </a:t>
            </a:r>
            <a:r>
              <a:rPr lang="en-US" altLang="ko-KR" baseline="0" dirty="0"/>
              <a:t>8</a:t>
            </a:r>
            <a:r>
              <a:rPr lang="ko-KR" altLang="en-US" baseline="0" dirty="0"/>
              <a:t>일 데이터를 사용했고</a:t>
            </a:r>
            <a:endParaRPr lang="en-US" altLang="ko-KR" baseline="0" dirty="0"/>
          </a:p>
          <a:p>
            <a:r>
              <a:rPr lang="ko-KR" altLang="en-US" baseline="0" dirty="0"/>
              <a:t>시간대 </a:t>
            </a:r>
            <a:r>
              <a:rPr lang="en-US" altLang="ko-KR" baseline="0" dirty="0"/>
              <a:t>t</a:t>
            </a:r>
            <a:r>
              <a:rPr lang="ko-KR" altLang="en-US" baseline="0" dirty="0"/>
              <a:t>는</a:t>
            </a:r>
            <a:r>
              <a:rPr lang="en-US" altLang="ko-KR" baseline="0" dirty="0"/>
              <a:t> 4</a:t>
            </a:r>
            <a:r>
              <a:rPr lang="ko-KR" altLang="en-US" baseline="0" dirty="0"/>
              <a:t>분간격으로 </a:t>
            </a:r>
            <a:r>
              <a:rPr lang="ko-KR" altLang="en-US" baseline="0" dirty="0" err="1"/>
              <a:t>이뤄져있고</a:t>
            </a:r>
            <a:r>
              <a:rPr lang="ko-KR" altLang="en-US" baseline="0" dirty="0"/>
              <a:t> 각 도로마다 </a:t>
            </a:r>
            <a:r>
              <a:rPr lang="en-US" altLang="ko-KR" baseline="0" dirty="0"/>
              <a:t>4</a:t>
            </a:r>
            <a:r>
              <a:rPr lang="ko-KR" altLang="en-US" baseline="0" dirty="0"/>
              <a:t>분간 측정된 평균 속도 데이터 </a:t>
            </a:r>
            <a:r>
              <a:rPr lang="en-US" altLang="ko-KR" baseline="0" dirty="0"/>
              <a:t>V</a:t>
            </a:r>
            <a:r>
              <a:rPr lang="ko-KR" altLang="en-US" baseline="0" dirty="0"/>
              <a:t>를 가지고 상대 속도를 구했습니다</a:t>
            </a:r>
            <a:r>
              <a:rPr lang="en-US" altLang="ko-KR" baseline="0" dirty="0"/>
              <a:t>. </a:t>
            </a:r>
          </a:p>
          <a:p>
            <a:r>
              <a:rPr lang="en-US" altLang="ko-KR" baseline="0" dirty="0"/>
              <a:t>###</a:t>
            </a:r>
          </a:p>
          <a:p>
            <a:r>
              <a:rPr lang="ko-KR" altLang="en-US" baseline="0" dirty="0"/>
              <a:t>주어진 속도 데이터는 시간대가 </a:t>
            </a:r>
            <a:r>
              <a:rPr lang="en-US" altLang="ko-KR" baseline="0" dirty="0"/>
              <a:t>2</a:t>
            </a:r>
            <a:r>
              <a:rPr lang="ko-KR" altLang="en-US" baseline="0" dirty="0"/>
              <a:t>분간격으로 </a:t>
            </a:r>
            <a:r>
              <a:rPr lang="ko-KR" altLang="en-US" baseline="0" dirty="0" err="1"/>
              <a:t>쪼개져있고</a:t>
            </a:r>
            <a:r>
              <a:rPr lang="en-US" altLang="ko-KR" baseline="0" dirty="0"/>
              <a:t>, </a:t>
            </a:r>
            <a:r>
              <a:rPr lang="ko-KR" altLang="en-US" baseline="0" dirty="0"/>
              <a:t>하루에 총 </a:t>
            </a:r>
            <a:r>
              <a:rPr lang="en-US" altLang="ko-KR" baseline="0" dirty="0"/>
              <a:t>300</a:t>
            </a:r>
            <a:r>
              <a:rPr lang="ko-KR" altLang="en-US" baseline="0" dirty="0"/>
              <a:t>개의 </a:t>
            </a:r>
            <a:r>
              <a:rPr lang="en-US" altLang="ko-KR" baseline="0" dirty="0"/>
              <a:t>period</a:t>
            </a:r>
            <a:r>
              <a:rPr lang="ko-KR" altLang="en-US" baseline="0" dirty="0"/>
              <a:t>가 있습니다</a:t>
            </a:r>
            <a:r>
              <a:rPr lang="en-US" altLang="ko-KR" baseline="0" dirty="0"/>
              <a:t>. (</a:t>
            </a:r>
            <a:r>
              <a:rPr lang="ko-KR" altLang="en-US" baseline="0" dirty="0"/>
              <a:t>각 도로마다 </a:t>
            </a:r>
            <a:r>
              <a:rPr lang="en-US" altLang="ko-KR" baseline="0" dirty="0"/>
              <a:t>2</a:t>
            </a:r>
            <a:r>
              <a:rPr lang="ko-KR" altLang="en-US" baseline="0" dirty="0"/>
              <a:t>분간 측정된 평균 속도 데이터 </a:t>
            </a:r>
            <a:r>
              <a:rPr lang="en-US" altLang="ko-KR" baseline="0" dirty="0"/>
              <a:t>)</a:t>
            </a:r>
          </a:p>
          <a:p>
            <a:r>
              <a:rPr lang="ko-KR" altLang="en-US" baseline="0" dirty="0"/>
              <a:t>저는 여기서</a:t>
            </a:r>
            <a:r>
              <a:rPr lang="en-US" altLang="ko-KR" baseline="0" dirty="0"/>
              <a:t> </a:t>
            </a:r>
            <a:r>
              <a:rPr lang="ko-KR" altLang="en-US" baseline="0" dirty="0"/>
              <a:t>시간대 </a:t>
            </a:r>
            <a:r>
              <a:rPr lang="en-US" altLang="ko-KR" baseline="0" dirty="0"/>
              <a:t>t</a:t>
            </a:r>
            <a:r>
              <a:rPr lang="ko-KR" altLang="en-US" baseline="0" dirty="0"/>
              <a:t>를 </a:t>
            </a:r>
            <a:r>
              <a:rPr lang="en-US" altLang="ko-KR" baseline="0" dirty="0"/>
              <a:t>4</a:t>
            </a:r>
            <a:r>
              <a:rPr lang="ko-KR" altLang="en-US" baseline="0" dirty="0"/>
              <a:t>분단위로 잡았고 </a:t>
            </a:r>
            <a:r>
              <a:rPr lang="en-US" altLang="ko-KR" baseline="0" dirty="0"/>
              <a:t>v max</a:t>
            </a:r>
            <a:r>
              <a:rPr lang="ko-KR" altLang="en-US" baseline="0" dirty="0"/>
              <a:t>값은 </a:t>
            </a:r>
            <a:r>
              <a:rPr lang="en-US" altLang="ko-KR" baseline="0" dirty="0"/>
              <a:t>300</a:t>
            </a:r>
            <a:r>
              <a:rPr lang="ko-KR" altLang="en-US" baseline="0" dirty="0"/>
              <a:t>개중에 </a:t>
            </a:r>
            <a:r>
              <a:rPr lang="en-US" altLang="ko-KR" baseline="0" dirty="0"/>
              <a:t>95</a:t>
            </a:r>
            <a:r>
              <a:rPr lang="ko-KR" altLang="en-US" baseline="0" dirty="0"/>
              <a:t>퍼센트인 </a:t>
            </a:r>
            <a:r>
              <a:rPr lang="en-US" altLang="ko-KR" baseline="0" dirty="0"/>
              <a:t>285</a:t>
            </a:r>
            <a:r>
              <a:rPr lang="ko-KR" altLang="en-US" baseline="0" dirty="0"/>
              <a:t>번째로 </a:t>
            </a:r>
            <a:r>
              <a:rPr lang="ko-KR" altLang="en-US" baseline="0" dirty="0" err="1"/>
              <a:t>잡았음니다</a:t>
            </a:r>
            <a:r>
              <a:rPr lang="en-US" altLang="ko-KR" baseline="0" dirty="0"/>
              <a:t>. </a:t>
            </a:r>
          </a:p>
          <a:p>
            <a:r>
              <a:rPr lang="en-US" altLang="ko-KR" baseline="0" dirty="0"/>
              <a:t>###</a:t>
            </a:r>
          </a:p>
          <a:p>
            <a:endParaRPr lang="ko-KR" altLang="en-US" dirty="0"/>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4</a:t>
            </a:fld>
            <a:endParaRPr lang="ko-KR" altLang="en-US"/>
          </a:p>
        </p:txBody>
      </p:sp>
    </p:spTree>
    <p:extLst>
      <p:ext uri="{BB962C8B-B14F-4D97-AF65-F5344CB8AC3E}">
        <p14:creationId xmlns:p14="http://schemas.microsoft.com/office/powerpoint/2010/main" val="69807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4D5156"/>
                </a:solidFill>
                <a:effectLst/>
                <a:latin typeface="Helvetica" panose="020B0604020202030204" pitchFamily="34" charset="0"/>
              </a:rPr>
              <a:t>네트워크의 차이를 보기 위해 제가 사용한 </a:t>
            </a:r>
            <a:r>
              <a:rPr lang="ko-KR" altLang="en-US" b="0" i="0" dirty="0" err="1">
                <a:solidFill>
                  <a:srgbClr val="4D5156"/>
                </a:solidFill>
                <a:effectLst/>
                <a:latin typeface="Helvetica" panose="020B0604020202030204" pitchFamily="34" charset="0"/>
              </a:rPr>
              <a:t>퍼콜</a:t>
            </a:r>
            <a:r>
              <a:rPr lang="ko-KR" altLang="en-US" b="0" i="0" dirty="0">
                <a:solidFill>
                  <a:srgbClr val="4D5156"/>
                </a:solidFill>
                <a:effectLst/>
                <a:latin typeface="Helvetica" panose="020B0604020202030204" pitchFamily="34" charset="0"/>
              </a:rPr>
              <a:t> </a:t>
            </a:r>
            <a:r>
              <a:rPr lang="ko-KR" altLang="en-US" b="0" i="0" dirty="0" err="1">
                <a:solidFill>
                  <a:srgbClr val="4D5156"/>
                </a:solidFill>
                <a:effectLst/>
                <a:latin typeface="Helvetica" panose="020B0604020202030204" pitchFamily="34" charset="0"/>
              </a:rPr>
              <a:t>레이션</a:t>
            </a:r>
            <a:r>
              <a:rPr lang="ko-KR" altLang="en-US" b="0" i="0" dirty="0">
                <a:solidFill>
                  <a:srgbClr val="4D5156"/>
                </a:solidFill>
                <a:effectLst/>
                <a:latin typeface="Helvetica" panose="020B0604020202030204" pitchFamily="34" charset="0"/>
              </a:rPr>
              <a:t> 이론은 통계 물리학에서 노드 또는 링크가 제거 될 때 네트워크의 동작을 설명하는 이론입니다</a:t>
            </a:r>
            <a:r>
              <a:rPr lang="en-US" altLang="ko-KR" b="0" i="0" dirty="0">
                <a:solidFill>
                  <a:srgbClr val="4D5156"/>
                </a:solidFill>
                <a:effectLst/>
                <a:latin typeface="Helvetica" panose="020B0604020202030204" pitchFamily="34" charset="0"/>
              </a:rPr>
              <a:t>. </a:t>
            </a:r>
          </a:p>
          <a:p>
            <a:endParaRPr lang="en-US" altLang="ko-KR" sz="1200" b="0" i="0" kern="0" spc="0" dirty="0">
              <a:solidFill>
                <a:srgbClr val="4D5156"/>
              </a:solidFill>
              <a:effectLst/>
              <a:latin typeface="Helvetica" panose="020B0604020202030204" pitchFamily="34" charset="0"/>
              <a:ea typeface="함초롬바탕" panose="02030604000101010101" pitchFamily="18" charset="-127"/>
            </a:endParaRPr>
          </a:p>
          <a:p>
            <a:r>
              <a:rPr lang="ko-KR" altLang="en-US" sz="1200" kern="0" spc="0" dirty="0">
                <a:solidFill>
                  <a:srgbClr val="000000"/>
                </a:solidFill>
                <a:effectLst/>
                <a:latin typeface="함초롬바탕" panose="02030604000101010101" pitchFamily="18" charset="-127"/>
                <a:ea typeface="함초롬바탕" panose="02030604000101010101" pitchFamily="18" charset="-127"/>
              </a:rPr>
              <a:t>차가 막혀 도로가 제 역할을 하지 못하면 오른쪽 그림과 같이 링크가 끊어져 네트워크가 부서진 것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처럼</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보이는데 이 부서지는 정도는 </a:t>
            </a:r>
            <a:r>
              <a:rPr lang="ko-KR" altLang="en-US" sz="1200" kern="0" spc="0" dirty="0" err="1">
                <a:solidFill>
                  <a:srgbClr val="000000"/>
                </a:solidFill>
                <a:effectLst/>
                <a:latin typeface="함초롬바탕" panose="02030604000101010101" pitchFamily="18" charset="-127"/>
                <a:ea typeface="함초롬바탕" panose="02030604000101010101" pitchFamily="18" charset="-127"/>
              </a:rPr>
              <a:t>가변임계지수</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 </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q</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에 따라 다릅니다</a:t>
            </a:r>
            <a:r>
              <a:rPr lang="en-US" altLang="ko-KR" sz="1200" kern="0" spc="0" dirty="0">
                <a:solidFill>
                  <a:srgbClr val="000000"/>
                </a:solidFill>
                <a:effectLst/>
                <a:latin typeface="함초롬바탕" panose="02030604000101010101" pitchFamily="18" charset="-127"/>
                <a:ea typeface="함초롬바탕" panose="02030604000101010101" pitchFamily="18" charset="-127"/>
              </a:rPr>
              <a:t>.</a:t>
            </a:r>
          </a:p>
          <a:p>
            <a:endParaRPr lang="en-US" altLang="ko-KR" sz="1200" kern="0" spc="0" dirty="0">
              <a:solidFill>
                <a:srgbClr val="000000"/>
              </a:solidFill>
              <a:effectLst/>
              <a:latin typeface="함초롬바탕" panose="02030604000101010101" pitchFamily="18" charset="-127"/>
              <a:ea typeface="함초롬바탕" panose="02030604000101010101" pitchFamily="18" charset="-127"/>
            </a:endParaRPr>
          </a:p>
          <a:p>
            <a:r>
              <a:rPr lang="en-US" altLang="ko-KR" sz="1200" kern="0" spc="0" dirty="0">
                <a:solidFill>
                  <a:srgbClr val="000000"/>
                </a:solidFill>
                <a:effectLst/>
                <a:latin typeface="함초롬바탕" panose="02030604000101010101" pitchFamily="18" charset="-127"/>
                <a:ea typeface="함초롬바탕" panose="02030604000101010101" pitchFamily="18" charset="-127"/>
              </a:rPr>
              <a:t>q</a:t>
            </a:r>
            <a:r>
              <a:rPr lang="ko-KR" altLang="en-US" sz="1200" kern="0" spc="0" dirty="0">
                <a:solidFill>
                  <a:srgbClr val="000000"/>
                </a:solidFill>
                <a:effectLst/>
                <a:latin typeface="함초롬바탕" panose="02030604000101010101" pitchFamily="18" charset="-127"/>
                <a:ea typeface="함초롬바탕" panose="02030604000101010101" pitchFamily="18" charset="-127"/>
              </a:rPr>
              <a:t>는 </a:t>
            </a:r>
            <a:r>
              <a:rPr lang="ko-KR" altLang="en-US" baseline="0" dirty="0"/>
              <a:t>교통상황을 판단하는 척도라고 할 </a:t>
            </a:r>
            <a:r>
              <a:rPr lang="ko-KR" altLang="en-US" baseline="0" dirty="0" err="1"/>
              <a:t>수있는</a:t>
            </a:r>
            <a:r>
              <a:rPr lang="ko-KR" altLang="en-US" baseline="0" dirty="0"/>
              <a:t> 속도에 관한 변수입니다</a:t>
            </a:r>
            <a:r>
              <a:rPr lang="en-US" altLang="ko-KR" baseline="0" dirty="0"/>
              <a:t>. </a:t>
            </a:r>
            <a:r>
              <a:rPr lang="ko-KR" altLang="en-US" baseline="0" dirty="0"/>
              <a:t> </a:t>
            </a:r>
            <a:r>
              <a:rPr lang="ko-KR" altLang="en-US" baseline="0" dirty="0" err="1"/>
              <a:t>퍼콜래이션</a:t>
            </a:r>
            <a:r>
              <a:rPr lang="ko-KR" altLang="en-US" baseline="0" dirty="0"/>
              <a:t> 과정은 </a:t>
            </a:r>
            <a:r>
              <a:rPr lang="en-US" altLang="ko-KR" baseline="0" dirty="0"/>
              <a:t>q</a:t>
            </a:r>
            <a:r>
              <a:rPr lang="ko-KR" altLang="en-US" baseline="0" dirty="0"/>
              <a:t>보다 작은 상대속도 </a:t>
            </a:r>
            <a:r>
              <a:rPr lang="en-US" altLang="ko-KR" baseline="0" dirty="0"/>
              <a:t>r </a:t>
            </a:r>
            <a:r>
              <a:rPr lang="ko-KR" altLang="en-US" baseline="0" dirty="0"/>
              <a:t>을 가진 도로는 제 기능을 하지 못한다고 생각하고 제거 해준다고 생각하면 됩니다</a:t>
            </a:r>
            <a:r>
              <a:rPr lang="en-US" altLang="ko-KR" baseline="0" dirty="0"/>
              <a:t>. </a:t>
            </a:r>
          </a:p>
          <a:p>
            <a:endParaRPr lang="en-US" altLang="ko-KR" baseline="0" dirty="0"/>
          </a:p>
          <a:p>
            <a:r>
              <a:rPr lang="ko-KR" altLang="en-US" baseline="0" dirty="0"/>
              <a:t>여과가 되어 네트워크가 부서지면  예를 들어 그림</a:t>
            </a:r>
            <a:r>
              <a:rPr lang="en-US" altLang="ko-KR" baseline="0" dirty="0"/>
              <a:t>6</a:t>
            </a:r>
            <a:r>
              <a:rPr lang="ko-KR" altLang="en-US" baseline="0" dirty="0"/>
              <a:t>처럼 빨간색 노란색 초록색 </a:t>
            </a:r>
            <a:r>
              <a:rPr lang="ko-KR" altLang="en-US" baseline="0" dirty="0" err="1"/>
              <a:t>이런식으로</a:t>
            </a:r>
            <a:r>
              <a:rPr lang="ko-KR" altLang="en-US" baseline="0" dirty="0"/>
              <a:t> 클러스터들이 생기는데</a:t>
            </a:r>
            <a:r>
              <a:rPr lang="en-US" altLang="ko-KR" baseline="0" dirty="0"/>
              <a:t> </a:t>
            </a:r>
            <a:r>
              <a:rPr lang="ko-KR" altLang="en-US" baseline="0" dirty="0"/>
              <a:t>이 중에서 초록색이 가장 큰 클러스터이고 이 때 </a:t>
            </a:r>
            <a:r>
              <a:rPr lang="en-US" altLang="ko-KR" baseline="0" dirty="0"/>
              <a:t>Giant connected cluster size</a:t>
            </a:r>
            <a:r>
              <a:rPr lang="ko-KR" altLang="en-US" baseline="0" dirty="0"/>
              <a:t>는 초록색 링크로 이루어진 노드의 개수인 </a:t>
            </a:r>
            <a:r>
              <a:rPr lang="en-US" altLang="ko-KR" baseline="0" dirty="0"/>
              <a:t>9</a:t>
            </a:r>
            <a:r>
              <a:rPr lang="ko-KR" altLang="en-US" baseline="0" dirty="0"/>
              <a:t>가 됩니다</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0" spc="0" dirty="0">
              <a:solidFill>
                <a:srgbClr val="000000"/>
              </a:solidFill>
              <a:effectLst/>
              <a:latin typeface="바탕" panose="02030600000101010101"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5</a:t>
            </a:fld>
            <a:endParaRPr lang="ko-KR" altLang="en-US"/>
          </a:p>
        </p:txBody>
      </p:sp>
    </p:spTree>
    <p:extLst>
      <p:ext uri="{BB962C8B-B14F-4D97-AF65-F5344CB8AC3E}">
        <p14:creationId xmlns:p14="http://schemas.microsoft.com/office/powerpoint/2010/main" val="182762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a:t>다음은 아까 보여드린 </a:t>
            </a:r>
            <a:r>
              <a:rPr lang="ko-KR" altLang="en-US" baseline="0" dirty="0" err="1"/>
              <a:t>청두시도로를</a:t>
            </a:r>
            <a:r>
              <a:rPr lang="ko-KR" altLang="en-US" baseline="0" dirty="0"/>
              <a:t> 가지고 </a:t>
            </a:r>
            <a:r>
              <a:rPr lang="en-US" altLang="ko-KR" baseline="0" dirty="0"/>
              <a:t>q</a:t>
            </a:r>
            <a:r>
              <a:rPr lang="ko-KR" altLang="en-US" baseline="0" dirty="0"/>
              <a:t>의 값을 조절해주면서 네트워크를 그려본 것인데요</a:t>
            </a:r>
            <a:r>
              <a:rPr lang="en-US" altLang="ko-KR" baseline="0" dirty="0"/>
              <a:t>, (</a:t>
            </a:r>
            <a:r>
              <a:rPr lang="ko-KR" altLang="en-US" baseline="0" dirty="0"/>
              <a:t>시간 </a:t>
            </a:r>
            <a:r>
              <a:rPr lang="en-US" altLang="ko-KR" baseline="0" dirty="0"/>
              <a:t>18</a:t>
            </a:r>
            <a:r>
              <a:rPr lang="ko-KR" altLang="en-US" baseline="0" dirty="0"/>
              <a:t>시</a:t>
            </a:r>
            <a:r>
              <a:rPr lang="en-US" altLang="ko-KR" baseline="0" dirty="0"/>
              <a:t>2</a:t>
            </a:r>
            <a:r>
              <a:rPr lang="ko-KR" altLang="en-US" baseline="0" dirty="0"/>
              <a:t>분부터 </a:t>
            </a:r>
            <a:r>
              <a:rPr lang="en-US" altLang="ko-KR" baseline="0" dirty="0"/>
              <a:t>18</a:t>
            </a:r>
            <a:r>
              <a:rPr lang="ko-KR" altLang="en-US" baseline="0" dirty="0"/>
              <a:t>시 </a:t>
            </a:r>
            <a:r>
              <a:rPr lang="en-US" altLang="ko-KR" baseline="0" dirty="0"/>
              <a:t>6</a:t>
            </a:r>
            <a:r>
              <a:rPr lang="ko-KR" altLang="en-US" baseline="0" dirty="0"/>
              <a:t>분에서</a:t>
            </a:r>
            <a:r>
              <a:rPr lang="en-US" altLang="ko-KR" baseline="0" dirty="0"/>
              <a:t>)</a:t>
            </a:r>
          </a:p>
          <a:p>
            <a:endParaRPr lang="en-US" altLang="ko-KR" baseline="0" dirty="0"/>
          </a:p>
          <a:p>
            <a:r>
              <a:rPr lang="en-US" altLang="ko-KR" dirty="0"/>
              <a:t>q </a:t>
            </a:r>
            <a:r>
              <a:rPr lang="ko-KR" altLang="en-US" dirty="0"/>
              <a:t>를 증가 </a:t>
            </a:r>
            <a:r>
              <a:rPr lang="ko-KR" altLang="en-US" dirty="0" err="1"/>
              <a:t>시키다보면</a:t>
            </a:r>
            <a:r>
              <a:rPr lang="ko-KR" altLang="en-US" dirty="0"/>
              <a:t> 자이언트 클러스터가 갑자기 확 붕괴되는 시점이 있는데 이 지점이 상전이가 일어나고 이 때의 </a:t>
            </a:r>
            <a:r>
              <a:rPr lang="en-US" altLang="ko-KR" dirty="0"/>
              <a:t>q</a:t>
            </a:r>
            <a:r>
              <a:rPr lang="ko-KR" altLang="en-US" dirty="0"/>
              <a:t>값을 </a:t>
            </a:r>
            <a:r>
              <a:rPr lang="en-US" altLang="ko-KR" dirty="0"/>
              <a:t>critical</a:t>
            </a:r>
            <a:r>
              <a:rPr lang="en-US" altLang="ko-KR" baseline="0" dirty="0"/>
              <a:t> point</a:t>
            </a:r>
            <a:r>
              <a:rPr lang="ko-KR" altLang="en-US" baseline="0" dirty="0"/>
              <a:t>라고 합니다</a:t>
            </a:r>
            <a:r>
              <a:rPr lang="en-US" altLang="ko-KR" baseline="0" dirty="0"/>
              <a:t>. </a:t>
            </a:r>
          </a:p>
          <a:p>
            <a:endParaRPr lang="en-US" altLang="ko-KR" baseline="0" dirty="0"/>
          </a:p>
          <a:p>
            <a:endParaRPr lang="en-US" altLang="ko-KR" baseline="0" dirty="0"/>
          </a:p>
          <a:p>
            <a:endParaRPr lang="ko-KR" altLang="en-US"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6</a:t>
            </a:fld>
            <a:endParaRPr lang="ko-KR" altLang="en-US"/>
          </a:p>
        </p:txBody>
      </p:sp>
    </p:spTree>
    <p:extLst>
      <p:ext uri="{BB962C8B-B14F-4D97-AF65-F5344CB8AC3E}">
        <p14:creationId xmlns:p14="http://schemas.microsoft.com/office/powerpoint/2010/main" val="133369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평일의 </a:t>
            </a:r>
            <a:r>
              <a:rPr lang="en-US" altLang="ko-KR" dirty="0"/>
              <a:t>Critical point</a:t>
            </a:r>
            <a:r>
              <a:rPr lang="ko-KR" altLang="en-US" dirty="0"/>
              <a:t>를  </a:t>
            </a:r>
            <a:r>
              <a:rPr lang="en-US" altLang="ko-KR" dirty="0"/>
              <a:t>rush hour </a:t>
            </a:r>
            <a:r>
              <a:rPr lang="ko-KR" altLang="en-US" dirty="0" err="1"/>
              <a:t>일때와</a:t>
            </a:r>
            <a:r>
              <a:rPr lang="ko-KR" altLang="en-US" dirty="0"/>
              <a:t> 아닐 때로 나누어서 구한 예시입니다</a:t>
            </a:r>
            <a:r>
              <a:rPr lang="en-US" altLang="ko-KR" dirty="0"/>
              <a:t>.</a:t>
            </a:r>
          </a:p>
          <a:p>
            <a:endParaRPr lang="en-US" altLang="ko-KR" dirty="0"/>
          </a:p>
          <a:p>
            <a:r>
              <a:rPr lang="ko-KR" altLang="en-US" dirty="0"/>
              <a:t>파란색 그래프는 </a:t>
            </a:r>
            <a:r>
              <a:rPr lang="en-US" altLang="ko-KR" dirty="0"/>
              <a:t>giant connected cluster size , </a:t>
            </a:r>
            <a:r>
              <a:rPr lang="ko-KR" altLang="en-US" dirty="0"/>
              <a:t>주황색 그래프는 두번째로 큰 클러스터가 갖는 </a:t>
            </a:r>
            <a:r>
              <a:rPr lang="en-US" altLang="ko-KR" dirty="0"/>
              <a:t>size </a:t>
            </a:r>
            <a:r>
              <a:rPr lang="ko-KR" altLang="en-US" dirty="0"/>
              <a:t>인데</a:t>
            </a:r>
            <a:r>
              <a:rPr lang="en-US" altLang="ko-KR" dirty="0"/>
              <a:t>, </a:t>
            </a:r>
            <a:r>
              <a:rPr lang="ko-KR" altLang="en-US" dirty="0"/>
              <a:t>이 값이 </a:t>
            </a:r>
            <a:r>
              <a:rPr lang="ko-KR" altLang="en-US" dirty="0" err="1"/>
              <a:t>가장클때를</a:t>
            </a:r>
            <a:r>
              <a:rPr lang="ko-KR" altLang="en-US" dirty="0"/>
              <a:t> </a:t>
            </a:r>
            <a:r>
              <a:rPr lang="en-US" altLang="ko-KR" dirty="0"/>
              <a:t>Critical point</a:t>
            </a:r>
            <a:r>
              <a:rPr lang="ko-KR" altLang="en-US" dirty="0"/>
              <a:t>로 생각합니다</a:t>
            </a:r>
            <a:r>
              <a:rPr lang="en-US" altLang="ko-KR" dirty="0"/>
              <a:t>. </a:t>
            </a:r>
            <a:r>
              <a:rPr lang="ko-KR" altLang="en-US" dirty="0"/>
              <a:t>이유는</a:t>
            </a:r>
            <a:r>
              <a:rPr lang="en-US" altLang="ko-KR" dirty="0"/>
              <a:t> percolation transition </a:t>
            </a:r>
            <a:r>
              <a:rPr lang="ko-KR" altLang="en-US" dirty="0"/>
              <a:t>이 일어날 때 </a:t>
            </a:r>
            <a:r>
              <a:rPr lang="en-US" altLang="ko-KR" dirty="0"/>
              <a:t> SCC</a:t>
            </a:r>
            <a:r>
              <a:rPr lang="ko-KR" altLang="en-US" dirty="0"/>
              <a:t>가 가장 크기 때문입니다</a:t>
            </a:r>
            <a:r>
              <a:rPr lang="en-US" altLang="ko-KR" dirty="0"/>
              <a:t>. </a:t>
            </a:r>
          </a:p>
          <a:p>
            <a:endParaRPr lang="en-US" altLang="ko-KR" dirty="0"/>
          </a:p>
          <a:p>
            <a:r>
              <a:rPr lang="en-US" altLang="ko-KR" dirty="0"/>
              <a:t> a</a:t>
            </a:r>
            <a:r>
              <a:rPr lang="ko-KR" altLang="en-US" dirty="0"/>
              <a:t>와 </a:t>
            </a:r>
            <a:r>
              <a:rPr lang="en-US" altLang="ko-KR" dirty="0"/>
              <a:t>c </a:t>
            </a:r>
            <a:r>
              <a:rPr lang="ko-KR" altLang="en-US" dirty="0"/>
              <a:t>그림을 보시면 평일 </a:t>
            </a:r>
            <a:r>
              <a:rPr lang="en-US" altLang="ko-KR" dirty="0"/>
              <a:t>rush hour </a:t>
            </a:r>
            <a:r>
              <a:rPr lang="ko-KR" altLang="en-US" dirty="0" err="1"/>
              <a:t>일때의</a:t>
            </a:r>
            <a:r>
              <a:rPr lang="ko-KR" altLang="en-US" dirty="0"/>
              <a:t> </a:t>
            </a:r>
            <a:r>
              <a:rPr lang="en-US" altLang="ko-KR" dirty="0"/>
              <a:t>critical point</a:t>
            </a:r>
            <a:r>
              <a:rPr lang="ko-KR" altLang="en-US" dirty="0"/>
              <a:t>가 </a:t>
            </a:r>
            <a:r>
              <a:rPr lang="en-US" altLang="ko-KR" dirty="0"/>
              <a:t>rush hour</a:t>
            </a:r>
            <a:r>
              <a:rPr lang="ko-KR" altLang="en-US" dirty="0"/>
              <a:t>가 </a:t>
            </a:r>
            <a:r>
              <a:rPr lang="ko-KR" altLang="en-US" dirty="0" err="1"/>
              <a:t>아닐때의</a:t>
            </a:r>
            <a:r>
              <a:rPr lang="ko-KR" altLang="en-US" dirty="0"/>
              <a:t> </a:t>
            </a:r>
            <a:r>
              <a:rPr lang="en-US" altLang="ko-KR" dirty="0"/>
              <a:t>critical point </a:t>
            </a:r>
            <a:r>
              <a:rPr lang="ko-KR" altLang="en-US" dirty="0"/>
              <a:t>보다 낮은 것을 볼 수 있습니다</a:t>
            </a:r>
            <a:r>
              <a:rPr lang="en-US" altLang="ko-KR" dirty="0"/>
              <a:t>. </a:t>
            </a:r>
          </a:p>
          <a:p>
            <a:endParaRPr lang="en-US" altLang="ko-KR" dirty="0"/>
          </a:p>
          <a:p>
            <a:r>
              <a:rPr lang="ko-KR" altLang="en-US" dirty="0"/>
              <a:t>저는 평일인 </a:t>
            </a:r>
            <a:r>
              <a:rPr lang="en-US" altLang="ko-KR" dirty="0"/>
              <a:t>6</a:t>
            </a:r>
            <a:r>
              <a:rPr lang="ko-KR" altLang="en-US" dirty="0"/>
              <a:t>월 </a:t>
            </a:r>
            <a:r>
              <a:rPr lang="en-US" altLang="ko-KR" dirty="0"/>
              <a:t>8</a:t>
            </a:r>
            <a:r>
              <a:rPr lang="ko-KR" altLang="en-US" dirty="0"/>
              <a:t>일과 휴일인 </a:t>
            </a:r>
            <a:r>
              <a:rPr lang="en-US" altLang="ko-KR" dirty="0"/>
              <a:t>6</a:t>
            </a:r>
            <a:r>
              <a:rPr lang="ko-KR" altLang="en-US" dirty="0"/>
              <a:t>월 </a:t>
            </a:r>
            <a:r>
              <a:rPr lang="en-US" altLang="ko-KR" dirty="0"/>
              <a:t>7</a:t>
            </a:r>
            <a:r>
              <a:rPr lang="ko-KR" altLang="en-US" dirty="0"/>
              <a:t>일의 속도와 시간대 데이터를 가지고 </a:t>
            </a:r>
            <a:r>
              <a:rPr lang="en-US" altLang="ko-KR" dirty="0"/>
              <a:t>critical point </a:t>
            </a:r>
            <a:r>
              <a:rPr lang="ko-KR" altLang="en-US" dirty="0"/>
              <a:t>분포를 시간대별로 찍어보았습니다</a:t>
            </a:r>
            <a:r>
              <a:rPr lang="en-US" altLang="ko-KR" dirty="0"/>
              <a:t>.</a:t>
            </a:r>
          </a:p>
          <a:p>
            <a:endParaRPr lang="en-US" altLang="ko-KR" dirty="0"/>
          </a:p>
          <a:p>
            <a:endParaRPr lang="en-US" altLang="ko-KR" dirty="0"/>
          </a:p>
          <a:p>
            <a:r>
              <a:rPr lang="en-US" altLang="ko-KR" dirty="0"/>
              <a:t>##</a:t>
            </a:r>
          </a:p>
          <a:p>
            <a:r>
              <a:rPr lang="ko-KR" altLang="en-US" baseline="0" dirty="0"/>
              <a:t>여기 그래프의 왼쪽 맨위처럼 </a:t>
            </a:r>
            <a:r>
              <a:rPr lang="en-US" altLang="ko-KR" dirty="0"/>
              <a:t>q=0</a:t>
            </a:r>
            <a:r>
              <a:rPr lang="ko-KR" altLang="en-US" dirty="0"/>
              <a:t>일 때 </a:t>
            </a:r>
            <a:r>
              <a:rPr lang="en-US" altLang="ko-KR" dirty="0"/>
              <a:t>GCC</a:t>
            </a:r>
            <a:r>
              <a:rPr lang="ko-KR" altLang="en-US" dirty="0"/>
              <a:t>의 값은 원래 노드 개수인 </a:t>
            </a:r>
            <a:r>
              <a:rPr lang="en-US" altLang="ko-KR" dirty="0"/>
              <a:t>1902</a:t>
            </a:r>
            <a:r>
              <a:rPr lang="ko-KR" altLang="en-US" dirty="0"/>
              <a:t>인데 이 그래프는 </a:t>
            </a:r>
            <a:r>
              <a:rPr lang="ko-KR" altLang="en-US" dirty="0" err="1"/>
              <a:t>놀말라이즈</a:t>
            </a:r>
            <a:r>
              <a:rPr lang="ko-KR" altLang="en-US" dirty="0"/>
              <a:t> </a:t>
            </a:r>
            <a:r>
              <a:rPr lang="ko-KR" altLang="en-US" dirty="0" err="1"/>
              <a:t>한것이다</a:t>
            </a:r>
            <a:r>
              <a:rPr lang="en-US" altLang="ko-KR" dirty="0"/>
              <a:t>. </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a:t>
            </a:r>
          </a:p>
          <a:p>
            <a:r>
              <a:rPr lang="ko-KR" altLang="en-US" dirty="0"/>
              <a:t>처음에 </a:t>
            </a:r>
            <a:r>
              <a:rPr lang="ko-KR" altLang="en-US" dirty="0" err="1"/>
              <a:t>하나엿던</a:t>
            </a:r>
            <a:r>
              <a:rPr lang="ko-KR" altLang="en-US" dirty="0"/>
              <a:t> 클러스터가 조금식 </a:t>
            </a:r>
            <a:r>
              <a:rPr lang="ko-KR" altLang="en-US" dirty="0" err="1"/>
              <a:t>부서져난가느데</a:t>
            </a:r>
            <a:r>
              <a:rPr lang="ko-KR" altLang="en-US" dirty="0"/>
              <a:t> 그러다가 </a:t>
            </a:r>
            <a:r>
              <a:rPr lang="ko-KR" altLang="en-US" dirty="0" err="1"/>
              <a:t>어느순간되면은</a:t>
            </a:r>
            <a:r>
              <a:rPr lang="ko-KR" altLang="en-US" dirty="0"/>
              <a:t> 제일 커다란 클러스터가 조개지고 쪼개진 일부가 </a:t>
            </a:r>
            <a:r>
              <a:rPr lang="en-US" altLang="ko-KR" dirty="0" err="1"/>
              <a:t>scc</a:t>
            </a:r>
            <a:r>
              <a:rPr lang="ko-KR" altLang="en-US" dirty="0"/>
              <a:t>가 되기때문에 </a:t>
            </a:r>
            <a:endParaRPr lang="en-US" altLang="ko-KR" dirty="0"/>
          </a:p>
          <a:p>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7</a:t>
            </a:fld>
            <a:endParaRPr lang="ko-KR" altLang="en-US"/>
          </a:p>
        </p:txBody>
      </p:sp>
    </p:spTree>
    <p:extLst>
      <p:ext uri="{BB962C8B-B14F-4D97-AF65-F5344CB8AC3E}">
        <p14:creationId xmlns:p14="http://schemas.microsoft.com/office/powerpoint/2010/main" val="174782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6</a:t>
            </a:r>
            <a:r>
              <a:rPr lang="ko-KR" altLang="en-US" dirty="0"/>
              <a:t>월 </a:t>
            </a:r>
            <a:r>
              <a:rPr lang="en-US" altLang="ko-KR" dirty="0"/>
              <a:t>7</a:t>
            </a:r>
            <a:r>
              <a:rPr lang="ko-KR" altLang="en-US" dirty="0"/>
              <a:t>일은 휴일</a:t>
            </a:r>
            <a:r>
              <a:rPr lang="en-US" altLang="ko-KR" dirty="0"/>
              <a:t>, 6</a:t>
            </a:r>
            <a:r>
              <a:rPr lang="ko-KR" altLang="en-US" dirty="0"/>
              <a:t>월 </a:t>
            </a:r>
            <a:r>
              <a:rPr lang="en-US" altLang="ko-KR" dirty="0"/>
              <a:t>8</a:t>
            </a:r>
            <a:r>
              <a:rPr lang="ko-KR" altLang="en-US" dirty="0"/>
              <a:t>일은 평일이다</a:t>
            </a:r>
            <a:r>
              <a:rPr lang="en-US" altLang="ko-KR" dirty="0"/>
              <a:t>. </a:t>
            </a:r>
          </a:p>
          <a:p>
            <a:r>
              <a:rPr lang="ko-KR" altLang="en-US" dirty="0"/>
              <a:t>각각의 날짜에 대하여 시간에 대한 </a:t>
            </a:r>
            <a:r>
              <a:rPr lang="en-US" altLang="ko-KR" dirty="0"/>
              <a:t>critical point</a:t>
            </a:r>
            <a:r>
              <a:rPr lang="ko-KR" altLang="en-US" dirty="0"/>
              <a:t>를 구해보니 평일의 </a:t>
            </a:r>
            <a:r>
              <a:rPr lang="en-US" altLang="ko-KR" dirty="0"/>
              <a:t>rush hour </a:t>
            </a:r>
            <a:r>
              <a:rPr lang="ko-KR" altLang="en-US" dirty="0"/>
              <a:t>일 때의 </a:t>
            </a:r>
            <a:r>
              <a:rPr lang="en-US" altLang="ko-KR" dirty="0"/>
              <a:t>critical point</a:t>
            </a:r>
            <a:r>
              <a:rPr lang="ko-KR" altLang="en-US" dirty="0"/>
              <a:t>가 현저하게 낮은 것을 확인했고 그림 </a:t>
            </a:r>
            <a:r>
              <a:rPr lang="en-US" altLang="ko-KR" dirty="0"/>
              <a:t> 10</a:t>
            </a:r>
            <a:r>
              <a:rPr lang="ko-KR" altLang="en-US" dirty="0"/>
              <a:t>은 </a:t>
            </a:r>
            <a:r>
              <a:rPr lang="en-US" altLang="ko-KR" dirty="0"/>
              <a:t>critical point</a:t>
            </a:r>
            <a:r>
              <a:rPr lang="ko-KR" altLang="en-US" dirty="0"/>
              <a:t>가 가장 낮은 때인 휴일의 낮과 가장 높은 때인 평일의 </a:t>
            </a:r>
            <a:r>
              <a:rPr lang="en-US" altLang="ko-KR" dirty="0"/>
              <a:t>rush hour </a:t>
            </a:r>
            <a:r>
              <a:rPr lang="ko-KR" altLang="en-US" dirty="0"/>
              <a:t>그림입니다</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8</a:t>
            </a:fld>
            <a:endParaRPr lang="ko-KR" altLang="en-US"/>
          </a:p>
        </p:txBody>
      </p:sp>
    </p:spTree>
    <p:extLst>
      <p:ext uri="{BB962C8B-B14F-4D97-AF65-F5344CB8AC3E}">
        <p14:creationId xmlns:p14="http://schemas.microsoft.com/office/powerpoint/2010/main" val="3574898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a:t>
            </a:r>
            <a:r>
              <a:rPr lang="en-US" altLang="ko-KR" dirty="0"/>
              <a:t>Critical</a:t>
            </a:r>
            <a:r>
              <a:rPr lang="ko-KR" altLang="en-US" dirty="0"/>
              <a:t> </a:t>
            </a:r>
            <a:r>
              <a:rPr lang="en-US" altLang="ko-KR" dirty="0"/>
              <a:t>point</a:t>
            </a:r>
            <a:r>
              <a:rPr lang="ko-KR" altLang="en-US" dirty="0"/>
              <a:t> 에서의 클러스터 사이즈 분포의 예시인데 </a:t>
            </a:r>
            <a:r>
              <a:rPr lang="en-US" altLang="ko-KR" dirty="0"/>
              <a:t>,</a:t>
            </a:r>
            <a:r>
              <a:rPr lang="ko-KR" altLang="en-US" dirty="0"/>
              <a:t>분포는  사이즈의 마이너스 </a:t>
            </a:r>
            <a:r>
              <a:rPr lang="ko-KR" altLang="en-US" dirty="0" err="1"/>
              <a:t>타우</a:t>
            </a:r>
            <a:r>
              <a:rPr lang="ko-KR" altLang="en-US" dirty="0"/>
              <a:t> 제곱에 비례합니다</a:t>
            </a:r>
            <a:r>
              <a:rPr lang="en-US" altLang="ko-KR" dirty="0"/>
              <a:t>. </a:t>
            </a:r>
          </a:p>
          <a:p>
            <a:endParaRPr lang="en-US" altLang="ko-KR" dirty="0"/>
          </a:p>
          <a:p>
            <a:r>
              <a:rPr lang="ko-KR" altLang="en-US" dirty="0"/>
              <a:t>평일의 </a:t>
            </a:r>
            <a:r>
              <a:rPr lang="en-US" altLang="ko-KR" dirty="0"/>
              <a:t>rush hour </a:t>
            </a:r>
            <a:r>
              <a:rPr lang="ko-KR" altLang="en-US" dirty="0" err="1"/>
              <a:t>일때는</a:t>
            </a:r>
            <a:r>
              <a:rPr lang="ko-KR" altLang="en-US" dirty="0"/>
              <a:t> </a:t>
            </a:r>
            <a:r>
              <a:rPr lang="ko-KR" altLang="en-US" dirty="0" err="1"/>
              <a:t>타우</a:t>
            </a:r>
            <a:r>
              <a:rPr lang="ko-KR" altLang="en-US" dirty="0"/>
              <a:t> 값이 평균 </a:t>
            </a:r>
            <a:r>
              <a:rPr lang="en-US" altLang="ko-KR" dirty="0"/>
              <a:t>2.02 </a:t>
            </a:r>
            <a:r>
              <a:rPr lang="ko-KR" altLang="en-US" dirty="0"/>
              <a:t>정도 나왔고 </a:t>
            </a:r>
            <a:r>
              <a:rPr lang="en-US" altLang="ko-KR" dirty="0"/>
              <a:t>, rush </a:t>
            </a:r>
            <a:r>
              <a:rPr lang="ko-KR" altLang="en-US" dirty="0"/>
              <a:t>아워가 </a:t>
            </a:r>
            <a:r>
              <a:rPr lang="ko-KR" altLang="en-US" dirty="0" err="1"/>
              <a:t>아닐때는</a:t>
            </a:r>
            <a:r>
              <a:rPr lang="ko-KR" altLang="en-US" dirty="0"/>
              <a:t> </a:t>
            </a:r>
            <a:r>
              <a:rPr lang="en-US" altLang="ko-KR" dirty="0"/>
              <a:t>2.32</a:t>
            </a:r>
            <a:r>
              <a:rPr lang="ko-KR" altLang="en-US" dirty="0"/>
              <a:t>정도 나오면서 클러스터 사이즈 분포의 기울기 값이 차이나는 것을 확인할 수 있었습니다</a:t>
            </a:r>
            <a:r>
              <a:rPr lang="en-US" altLang="ko-KR" dirty="0"/>
              <a:t>. </a:t>
            </a:r>
          </a:p>
          <a:p>
            <a:endParaRPr lang="en-US" altLang="ko-KR" dirty="0"/>
          </a:p>
        </p:txBody>
      </p:sp>
      <p:sp>
        <p:nvSpPr>
          <p:cNvPr id="4" name="슬라이드 번호 개체 틀 3"/>
          <p:cNvSpPr>
            <a:spLocks noGrp="1"/>
          </p:cNvSpPr>
          <p:nvPr>
            <p:ph type="sldNum" sz="quarter" idx="10"/>
          </p:nvPr>
        </p:nvSpPr>
        <p:spPr/>
        <p:txBody>
          <a:bodyPr/>
          <a:lstStyle/>
          <a:p>
            <a:fld id="{5A850A46-1C83-4863-B180-9FF090F87E89}" type="slidenum">
              <a:rPr lang="ko-KR" altLang="en-US" smtClean="0"/>
              <a:t>9</a:t>
            </a:fld>
            <a:endParaRPr lang="ko-KR" altLang="en-US"/>
          </a:p>
        </p:txBody>
      </p:sp>
    </p:spTree>
    <p:extLst>
      <p:ext uri="{BB962C8B-B14F-4D97-AF65-F5344CB8AC3E}">
        <p14:creationId xmlns:p14="http://schemas.microsoft.com/office/powerpoint/2010/main" val="291055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포쿨랴아션</a:t>
            </a:r>
            <a:r>
              <a:rPr lang="ko-KR" altLang="en-US" dirty="0"/>
              <a:t> 이론에서는 </a:t>
            </a:r>
            <a:r>
              <a:rPr lang="ko-KR" altLang="en-US" dirty="0" err="1"/>
              <a:t>차원에따라서</a:t>
            </a:r>
            <a:r>
              <a:rPr lang="ko-KR" altLang="en-US" dirty="0"/>
              <a:t> </a:t>
            </a:r>
            <a:r>
              <a:rPr lang="ko-KR" altLang="en-US" dirty="0" err="1"/>
              <a:t>유니버살리티를</a:t>
            </a:r>
            <a:r>
              <a:rPr lang="ko-KR" altLang="en-US" dirty="0"/>
              <a:t> 갖습니다</a:t>
            </a:r>
            <a:r>
              <a:rPr lang="en-US" altLang="ko-KR" dirty="0"/>
              <a:t>. </a:t>
            </a:r>
            <a:r>
              <a:rPr lang="ko-KR" altLang="en-US" dirty="0"/>
              <a:t>이 말은 </a:t>
            </a:r>
            <a:r>
              <a:rPr lang="en-US" altLang="ko-KR" dirty="0"/>
              <a:t>cluster size</a:t>
            </a:r>
            <a:r>
              <a:rPr lang="ko-KR" altLang="en-US" dirty="0"/>
              <a:t> </a:t>
            </a:r>
            <a:r>
              <a:rPr lang="en-US" altLang="ko-KR" dirty="0"/>
              <a:t>distribution</a:t>
            </a:r>
            <a:r>
              <a:rPr lang="ko-KR" altLang="en-US" dirty="0"/>
              <a:t> 을 찍어서 기울기 </a:t>
            </a:r>
            <a:r>
              <a:rPr lang="ko-KR" altLang="en-US" dirty="0" err="1"/>
              <a:t>타우</a:t>
            </a:r>
            <a:r>
              <a:rPr lang="ko-KR" altLang="en-US" dirty="0"/>
              <a:t> 값을 확인해보면 네트워크가 어떤 차원에서 처럼 행동하는지를 알 수 있다는 얘기입니다</a:t>
            </a:r>
            <a:r>
              <a:rPr lang="en-US" altLang="ko-KR" dirty="0"/>
              <a:t>.  </a:t>
            </a:r>
          </a:p>
          <a:p>
            <a:endParaRPr lang="en-US" altLang="ko-KR" dirty="0"/>
          </a:p>
          <a:p>
            <a:r>
              <a:rPr lang="ko-KR" altLang="en-US" dirty="0" err="1"/>
              <a:t>타우</a:t>
            </a:r>
            <a:r>
              <a:rPr lang="ko-KR" altLang="en-US" dirty="0"/>
              <a:t> 값이 </a:t>
            </a:r>
            <a:r>
              <a:rPr lang="en-US" altLang="ko-KR" dirty="0"/>
              <a:t>2.05</a:t>
            </a:r>
            <a:r>
              <a:rPr lang="ko-KR" altLang="en-US" dirty="0"/>
              <a:t> 정도되면 </a:t>
            </a:r>
            <a:r>
              <a:rPr lang="en-US" altLang="ko-KR" dirty="0"/>
              <a:t>2</a:t>
            </a:r>
            <a:r>
              <a:rPr lang="ko-KR" altLang="en-US" dirty="0"/>
              <a:t>차원 격자 구조인 네트워크처럼 행동하고  </a:t>
            </a:r>
            <a:r>
              <a:rPr lang="en-US" altLang="ko-KR" dirty="0"/>
              <a:t>2.50 </a:t>
            </a:r>
            <a:r>
              <a:rPr lang="ko-KR" altLang="en-US" dirty="0"/>
              <a:t>정도되면 여기 </a:t>
            </a:r>
            <a:r>
              <a:rPr lang="en-US" altLang="ko-KR" dirty="0"/>
              <a:t>mean</a:t>
            </a:r>
            <a:r>
              <a:rPr lang="ko-KR" altLang="en-US" dirty="0"/>
              <a:t> </a:t>
            </a:r>
            <a:r>
              <a:rPr lang="en-US" altLang="ko-KR" dirty="0"/>
              <a:t>field</a:t>
            </a:r>
            <a:r>
              <a:rPr lang="ko-KR" altLang="en-US" dirty="0"/>
              <a:t>라고 </a:t>
            </a:r>
            <a:r>
              <a:rPr lang="ko-KR" altLang="en-US" dirty="0" err="1"/>
              <a:t>써놨는데</a:t>
            </a:r>
            <a:r>
              <a:rPr lang="en-US" altLang="ko-KR" dirty="0"/>
              <a:t> </a:t>
            </a:r>
            <a:r>
              <a:rPr lang="ko-KR" altLang="en-US" dirty="0"/>
              <a:t>모든 공간과 다 </a:t>
            </a:r>
            <a:r>
              <a:rPr lang="ko-KR" altLang="en-US" dirty="0" err="1"/>
              <a:t>인터렉션</a:t>
            </a:r>
            <a:r>
              <a:rPr lang="ko-KR" altLang="en-US" dirty="0"/>
              <a:t> 한다는 뜻으로 </a:t>
            </a:r>
            <a:r>
              <a:rPr lang="en-US" altLang="ko-KR" dirty="0"/>
              <a:t>6</a:t>
            </a:r>
            <a:r>
              <a:rPr lang="ko-KR" altLang="en-US" dirty="0"/>
              <a:t>차원이상의 고차원적인 상호작용을 하는 </a:t>
            </a:r>
            <a:r>
              <a:rPr lang="en-US" altLang="ko-KR" dirty="0" err="1"/>
              <a:t>networ</a:t>
            </a:r>
            <a:r>
              <a:rPr lang="ko-KR" altLang="en-US" dirty="0"/>
              <a:t>를</a:t>
            </a:r>
            <a:r>
              <a:rPr lang="en-US" altLang="ko-KR" dirty="0"/>
              <a:t> </a:t>
            </a:r>
            <a:r>
              <a:rPr lang="ko-KR" altLang="en-US" dirty="0"/>
              <a:t>뜻합니다</a:t>
            </a:r>
            <a:endParaRPr lang="en-US" altLang="ko-KR" dirty="0"/>
          </a:p>
          <a:p>
            <a:r>
              <a:rPr lang="ko-KR" altLang="en-US" dirty="0"/>
              <a:t>저는 휴일과 평일 </a:t>
            </a:r>
            <a:r>
              <a:rPr lang="en-US" altLang="ko-KR" dirty="0"/>
              <a:t>2</a:t>
            </a:r>
            <a:r>
              <a:rPr lang="ko-KR" altLang="en-US" dirty="0" err="1"/>
              <a:t>틀치를</a:t>
            </a:r>
            <a:r>
              <a:rPr lang="ko-KR" altLang="en-US" dirty="0"/>
              <a:t> 각각 </a:t>
            </a:r>
            <a:r>
              <a:rPr lang="en-US" altLang="ko-KR" dirty="0"/>
              <a:t>20</a:t>
            </a:r>
            <a:r>
              <a:rPr lang="ko-KR" altLang="en-US" dirty="0"/>
              <a:t>개의 시간대로 나누어 </a:t>
            </a:r>
            <a:r>
              <a:rPr lang="en-US" altLang="ko-KR" dirty="0"/>
              <a:t>rush hour </a:t>
            </a:r>
            <a:r>
              <a:rPr lang="ko-KR" altLang="en-US" dirty="0"/>
              <a:t>일와 </a:t>
            </a:r>
            <a:r>
              <a:rPr lang="en-US" altLang="ko-KR" dirty="0"/>
              <a:t>non rush hour </a:t>
            </a:r>
            <a:r>
              <a:rPr lang="ko-KR" altLang="en-US" dirty="0" err="1"/>
              <a:t>일때의</a:t>
            </a:r>
            <a:r>
              <a:rPr lang="ko-KR" altLang="en-US" dirty="0"/>
              <a:t> </a:t>
            </a:r>
            <a:r>
              <a:rPr lang="ko-KR" altLang="en-US" dirty="0" err="1"/>
              <a:t>타우</a:t>
            </a:r>
            <a:r>
              <a:rPr lang="ko-KR" altLang="en-US" dirty="0"/>
              <a:t> 값을 찍어보았습니다</a:t>
            </a:r>
            <a:r>
              <a:rPr lang="en-US" altLang="ko-KR" dirty="0"/>
              <a:t>. </a:t>
            </a:r>
          </a:p>
          <a:p>
            <a:endParaRPr lang="en-US" altLang="ko-KR" dirty="0"/>
          </a:p>
          <a:p>
            <a:r>
              <a:rPr lang="ko-KR" altLang="en-US" dirty="0"/>
              <a:t>보시면 평일의 </a:t>
            </a:r>
            <a:r>
              <a:rPr lang="en-US" altLang="ko-KR" dirty="0"/>
              <a:t>rush hour </a:t>
            </a:r>
            <a:r>
              <a:rPr lang="ko-KR" altLang="en-US" dirty="0" err="1"/>
              <a:t>일때의</a:t>
            </a:r>
            <a:r>
              <a:rPr lang="ko-KR" altLang="en-US" dirty="0"/>
              <a:t> </a:t>
            </a:r>
            <a:r>
              <a:rPr lang="ko-KR" altLang="en-US" dirty="0" err="1"/>
              <a:t>타우값을</a:t>
            </a:r>
            <a:r>
              <a:rPr lang="ko-KR" altLang="en-US" dirty="0"/>
              <a:t> 보면 </a:t>
            </a:r>
            <a:r>
              <a:rPr lang="en-US" altLang="ko-KR" dirty="0"/>
              <a:t>2.02</a:t>
            </a:r>
            <a:r>
              <a:rPr lang="ko-KR" altLang="en-US" dirty="0"/>
              <a:t>로 </a:t>
            </a:r>
            <a:r>
              <a:rPr lang="en-US" altLang="ko-KR" dirty="0"/>
              <a:t>2</a:t>
            </a:r>
            <a:r>
              <a:rPr lang="ko-KR" altLang="en-US" dirty="0"/>
              <a:t>차원 격자 구조 같은 상호작용을 </a:t>
            </a:r>
            <a:r>
              <a:rPr lang="ko-KR" altLang="en-US" dirty="0" err="1"/>
              <a:t>하겠구나라고</a:t>
            </a:r>
            <a:r>
              <a:rPr lang="ko-KR" altLang="en-US" dirty="0"/>
              <a:t> 생각할 수 있고</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평일의 </a:t>
            </a:r>
            <a:r>
              <a:rPr lang="en-US" altLang="ko-KR" dirty="0"/>
              <a:t>non rush hour</a:t>
            </a:r>
            <a:r>
              <a:rPr lang="ko-KR" altLang="en-US" dirty="0"/>
              <a:t>와 휴일의 전 </a:t>
            </a:r>
            <a:r>
              <a:rPr lang="en-US" altLang="ko-KR" dirty="0"/>
              <a:t>period</a:t>
            </a:r>
            <a:r>
              <a:rPr lang="ko-KR" altLang="en-US" dirty="0"/>
              <a:t>는 평균 </a:t>
            </a:r>
            <a:r>
              <a:rPr lang="en-US" altLang="ko-KR" dirty="0"/>
              <a:t>2.32 </a:t>
            </a:r>
            <a:r>
              <a:rPr lang="ko-KR" altLang="en-US" dirty="0"/>
              <a:t>정도로 </a:t>
            </a:r>
            <a:r>
              <a:rPr lang="en-US" altLang="ko-KR" dirty="0"/>
              <a:t>mean field</a:t>
            </a:r>
            <a:r>
              <a:rPr lang="ko-KR" altLang="en-US" dirty="0"/>
              <a:t>의 </a:t>
            </a:r>
            <a:r>
              <a:rPr lang="ko-KR" altLang="en-US" dirty="0" err="1"/>
              <a:t>타우값과</a:t>
            </a:r>
            <a:r>
              <a:rPr lang="ko-KR" altLang="en-US" dirty="0"/>
              <a:t> 비슷하게 나타나 고차원에서 상호작용을 하는 네트워크 처럼 행동하겠구나 라는 것을 알 수 있었습니다</a:t>
            </a:r>
            <a:r>
              <a:rPr lang="en-US" altLang="ko-KR" dirty="0"/>
              <a:t>. </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A850A46-1C83-4863-B180-9FF090F87E89}" type="slidenum">
              <a:rPr lang="ko-KR" altLang="en-US" smtClean="0"/>
              <a:t>10</a:t>
            </a:fld>
            <a:endParaRPr lang="ko-KR" altLang="en-US"/>
          </a:p>
        </p:txBody>
      </p:sp>
    </p:spTree>
    <p:extLst>
      <p:ext uri="{BB962C8B-B14F-4D97-AF65-F5344CB8AC3E}">
        <p14:creationId xmlns:p14="http://schemas.microsoft.com/office/powerpoint/2010/main" val="180721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209713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119623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224101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32818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1016949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11146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12173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15228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2182264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57241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E4B4BF3A-0788-429B-AA0C-6CCBC81E7523}" type="datetimeFigureOut">
              <a:rPr lang="ko-KR" altLang="en-US" smtClean="0"/>
              <a:t>2020-11-09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AAB2859-62AF-4F9C-81F6-634ECF6E199D}" type="slidenum">
              <a:rPr lang="ko-KR" altLang="en-US" smtClean="0"/>
              <a:t>‹#›</a:t>
            </a:fld>
            <a:endParaRPr lang="ko-KR" altLang="en-US"/>
          </a:p>
        </p:txBody>
      </p:sp>
    </p:spTree>
    <p:extLst>
      <p:ext uri="{BB962C8B-B14F-4D97-AF65-F5344CB8AC3E}">
        <p14:creationId xmlns:p14="http://schemas.microsoft.com/office/powerpoint/2010/main" val="3715130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yhwpEQ" panose="02030600000101010101" pitchFamily="18" charset="-127"/>
                <a:ea typeface="HyhwpEQ" panose="02030600000101010101" pitchFamily="18" charset="-127"/>
              </a:defRPr>
            </a:lvl1pPr>
          </a:lstStyle>
          <a:p>
            <a:fld id="{E4B4BF3A-0788-429B-AA0C-6CCBC81E7523}" type="datetimeFigureOut">
              <a:rPr lang="ko-KR" altLang="en-US" smtClean="0"/>
              <a:pPr/>
              <a:t>2020-11-09</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yhwpEQ" panose="02030600000101010101" pitchFamily="18" charset="-127"/>
                <a:ea typeface="HyhwpEQ" panose="02030600000101010101" pitchFamily="18" charset="-127"/>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yhwpEQ" panose="02030600000101010101" pitchFamily="18" charset="-127"/>
                <a:ea typeface="HyhwpEQ" panose="02030600000101010101" pitchFamily="18" charset="-127"/>
              </a:defRPr>
            </a:lvl1pPr>
          </a:lstStyle>
          <a:p>
            <a:fld id="{CAAB2859-62AF-4F9C-81F6-634ECF6E199D}" type="slidenum">
              <a:rPr lang="ko-KR" altLang="en-US" smtClean="0"/>
              <a:pPr/>
              <a:t>‹#›</a:t>
            </a:fld>
            <a:endParaRPr lang="ko-KR" altLang="en-US" dirty="0"/>
          </a:p>
        </p:txBody>
      </p:sp>
    </p:spTree>
    <p:extLst>
      <p:ext uri="{BB962C8B-B14F-4D97-AF65-F5344CB8AC3E}">
        <p14:creationId xmlns:p14="http://schemas.microsoft.com/office/powerpoint/2010/main" val="250093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HyhwpEQ" panose="02030600000101010101" pitchFamily="18" charset="-127"/>
          <a:ea typeface="HyhwpEQ" panose="0203060000010101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HyhwpEQ" panose="02030600000101010101" pitchFamily="18" charset="-127"/>
          <a:ea typeface="HyhwpEQ" panose="0203060000010101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HyhwpEQ" panose="02030600000101010101" pitchFamily="18" charset="-127"/>
          <a:ea typeface="HyhwpEQ" panose="0203060000010101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HyhwpEQ" panose="02030600000101010101" pitchFamily="18" charset="-127"/>
          <a:ea typeface="HyhwpEQ" panose="0203060000010101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HyhwpEQ" panose="02030600000101010101" pitchFamily="18" charset="-127"/>
          <a:ea typeface="HyhwpEQ" panose="0203060000010101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HyhwpEQ" panose="02030600000101010101" pitchFamily="18" charset="-127"/>
          <a:ea typeface="HyhwpEQ"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comments" Target="../comments/comment1.xml"/><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6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사각형: 둥근 모서리 10">
            <a:extLst>
              <a:ext uri="{FF2B5EF4-FFF2-40B4-BE49-F238E27FC236}">
                <a16:creationId xmlns:a16="http://schemas.microsoft.com/office/drawing/2014/main" id="{764C15ED-563A-4A54-A9DC-CEDD25FE066C}"/>
              </a:ext>
            </a:extLst>
          </p:cNvPr>
          <p:cNvSpPr/>
          <p:nvPr/>
        </p:nvSpPr>
        <p:spPr>
          <a:xfrm>
            <a:off x="7229574" y="1568405"/>
            <a:ext cx="3877985" cy="30166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3500" dirty="0">
                <a:solidFill>
                  <a:schemeClr val="accent2">
                    <a:lumMod val="50000"/>
                  </a:schemeClr>
                </a:solidFill>
                <a:latin typeface="Helvetica" panose="020B0604020202030204" pitchFamily="34" charset="0"/>
                <a:ea typeface="나눔바른고딕" panose="020B0603020101020101" pitchFamily="50" charset="-127"/>
              </a:rPr>
              <a:t>Urban traffic </a:t>
            </a:r>
            <a:r>
              <a:rPr lang="en-US" altLang="ko-KR" sz="3500" dirty="0">
                <a:latin typeface="Helvetica" panose="020B0604020202030204" pitchFamily="34" charset="0"/>
                <a:ea typeface="나눔바른고딕" panose="020B0603020101020101" pitchFamily="50" charset="-127"/>
              </a:rPr>
              <a:t>analysis through the </a:t>
            </a:r>
            <a:r>
              <a:rPr lang="en-US" altLang="ko-KR" sz="3500" dirty="0">
                <a:solidFill>
                  <a:schemeClr val="accent2">
                    <a:lumMod val="50000"/>
                  </a:schemeClr>
                </a:solidFill>
                <a:latin typeface="Helvetica" panose="020B0604020202030204" pitchFamily="34" charset="0"/>
                <a:ea typeface="나눔바른고딕" panose="020B0603020101020101" pitchFamily="50" charset="-127"/>
              </a:rPr>
              <a:t>Percolation</a:t>
            </a:r>
            <a:r>
              <a:rPr lang="en-US" altLang="ko-KR" sz="3500" dirty="0">
                <a:latin typeface="Helvetica" panose="020B0604020202030204" pitchFamily="34" charset="0"/>
                <a:ea typeface="나눔바른고딕" panose="020B0603020101020101" pitchFamily="50" charset="-127"/>
              </a:rPr>
              <a:t> theory</a:t>
            </a:r>
            <a:endParaRPr lang="ko-KR" altLang="en-US" sz="3500" dirty="0">
              <a:latin typeface="Helvetica" panose="020B0604020202030204" pitchFamily="34" charset="0"/>
              <a:ea typeface="나눔바른고딕" panose="020B0603020101020101" pitchFamily="50" charset="-127"/>
            </a:endParaRPr>
          </a:p>
        </p:txBody>
      </p:sp>
      <p:sp>
        <p:nvSpPr>
          <p:cNvPr id="3" name="TextBox 2">
            <a:extLst>
              <a:ext uri="{FF2B5EF4-FFF2-40B4-BE49-F238E27FC236}">
                <a16:creationId xmlns:a16="http://schemas.microsoft.com/office/drawing/2014/main" id="{C7C0AB0E-549F-4219-9C4D-66AE8E0BA81F}"/>
              </a:ext>
            </a:extLst>
          </p:cNvPr>
          <p:cNvSpPr txBox="1"/>
          <p:nvPr/>
        </p:nvSpPr>
        <p:spPr>
          <a:xfrm>
            <a:off x="7229574" y="1793974"/>
            <a:ext cx="3877985" cy="2485617"/>
          </a:xfrm>
          <a:prstGeom prst="rect">
            <a:avLst/>
          </a:prstGeom>
          <a:noFill/>
        </p:spPr>
        <p:txBody>
          <a:bodyPr wrap="none" rtlCol="0">
            <a:spAutoFit/>
          </a:bodyPr>
          <a:lstStyle/>
          <a:p>
            <a:pPr algn="ctr">
              <a:lnSpc>
                <a:spcPct val="200000"/>
              </a:lnSpc>
            </a:pPr>
            <a:r>
              <a:rPr lang="en-US" altLang="ko-KR" sz="2400" dirty="0">
                <a:latin typeface="Helvetica" panose="020B0604020202030204" pitchFamily="34" charset="0"/>
                <a:ea typeface="HyhwpEQ" panose="02030600000101010101" pitchFamily="18" charset="-127"/>
              </a:rPr>
              <a:t>Department:</a:t>
            </a:r>
            <a:r>
              <a:rPr lang="en-US" altLang="ko-KR" sz="2400" dirty="0">
                <a:solidFill>
                  <a:schemeClr val="accent6"/>
                </a:solidFill>
                <a:latin typeface="Helvetica" panose="020B0604020202030204" pitchFamily="34" charset="0"/>
                <a:ea typeface="HyhwpEQ" panose="02030600000101010101" pitchFamily="18" charset="-127"/>
              </a:rPr>
              <a:t> </a:t>
            </a:r>
            <a:r>
              <a:rPr lang="en-US" altLang="ko-KR" dirty="0">
                <a:solidFill>
                  <a:schemeClr val="accent6"/>
                </a:solidFill>
                <a:latin typeface="Helvetica" panose="020B0604020202030204" pitchFamily="34" charset="0"/>
                <a:ea typeface="HyhwpEQ" panose="02030600000101010101" pitchFamily="18" charset="-127"/>
              </a:rPr>
              <a:t>C.S.G.</a:t>
            </a:r>
            <a:r>
              <a:rPr lang="en-US" altLang="ko-KR" dirty="0">
                <a:solidFill>
                  <a:schemeClr val="accent1">
                    <a:lumMod val="75000"/>
                  </a:schemeClr>
                </a:solidFill>
                <a:latin typeface="Helvetica" panose="020B0604020202030204" pitchFamily="34" charset="0"/>
                <a:ea typeface="HyhwpEQ" panose="02030600000101010101" pitchFamily="18" charset="-127"/>
              </a:rPr>
              <a:t> </a:t>
            </a:r>
            <a:r>
              <a:rPr lang="en-US" altLang="ko-KR" dirty="0">
                <a:latin typeface="Helvetica" panose="020B0604020202030204" pitchFamily="34" charset="0"/>
                <a:ea typeface="HyhwpEQ" panose="02030600000101010101" pitchFamily="18" charset="-127"/>
              </a:rPr>
              <a:t>Lab </a:t>
            </a:r>
          </a:p>
          <a:p>
            <a:pPr algn="ctr">
              <a:lnSpc>
                <a:spcPct val="200000"/>
              </a:lnSpc>
            </a:pPr>
            <a:r>
              <a:rPr lang="en-US" altLang="ko-KR" sz="2400" dirty="0">
                <a:latin typeface="Helvetica" panose="020B0604020202030204" pitchFamily="34" charset="0"/>
                <a:ea typeface="HyhwpEQ" panose="02030600000101010101" pitchFamily="18" charset="-127"/>
              </a:rPr>
              <a:t>Presenter:</a:t>
            </a:r>
            <a:r>
              <a:rPr lang="ko-KR" altLang="en-US" sz="2400" dirty="0">
                <a:latin typeface="Helvetica" panose="020B0604020202030204" pitchFamily="34" charset="0"/>
                <a:ea typeface="HyhwpEQ" panose="02030600000101010101" pitchFamily="18" charset="-127"/>
              </a:rPr>
              <a:t> </a:t>
            </a:r>
            <a:r>
              <a:rPr lang="en-US" altLang="ko-KR" sz="2000" dirty="0">
                <a:solidFill>
                  <a:schemeClr val="accent5">
                    <a:lumMod val="75000"/>
                  </a:schemeClr>
                </a:solidFill>
                <a:latin typeface="Helvetica" panose="020B0604020202030204" pitchFamily="34" charset="0"/>
                <a:ea typeface="HyhwpEQ" panose="02030600000101010101" pitchFamily="18" charset="-127"/>
              </a:rPr>
              <a:t>Woo-Seok Song</a:t>
            </a:r>
          </a:p>
          <a:p>
            <a:pPr algn="ctr">
              <a:lnSpc>
                <a:spcPct val="150000"/>
              </a:lnSpc>
            </a:pPr>
            <a:r>
              <a:rPr lang="en-US" altLang="ko-KR" sz="2400" dirty="0">
                <a:latin typeface="Helvetica" panose="020B0604020202030204" pitchFamily="34" charset="0"/>
                <a:ea typeface="HyhwpEQ" panose="02030600000101010101" pitchFamily="18" charset="-127"/>
              </a:rPr>
              <a:t>Supervisor: </a:t>
            </a:r>
            <a:r>
              <a:rPr lang="en-US" altLang="ko-KR" dirty="0">
                <a:solidFill>
                  <a:schemeClr val="accent1">
                    <a:lumMod val="75000"/>
                  </a:schemeClr>
                </a:solidFill>
                <a:latin typeface="Helvetica" panose="020B0604020202030204" pitchFamily="34" charset="0"/>
                <a:ea typeface="HyhwpEQ" panose="02030600000101010101" pitchFamily="18" charset="-127"/>
              </a:rPr>
              <a:t>Seung-Woo Son	</a:t>
            </a:r>
          </a:p>
          <a:p>
            <a:pPr algn="ctr">
              <a:lnSpc>
                <a:spcPct val="150000"/>
              </a:lnSpc>
            </a:pPr>
            <a:r>
              <a:rPr lang="en-US" altLang="ko-KR" dirty="0">
                <a:solidFill>
                  <a:schemeClr val="accent1">
                    <a:lumMod val="75000"/>
                  </a:schemeClr>
                </a:solidFill>
                <a:latin typeface="Helvetica" panose="020B0604020202030204" pitchFamily="34" charset="0"/>
                <a:ea typeface="HyhwpEQ" panose="02030600000101010101" pitchFamily="18" charset="-127"/>
              </a:rPr>
              <a:t>	         Yong-Sung Kwon</a:t>
            </a:r>
            <a:endParaRPr lang="ko-KR" altLang="en-US" dirty="0">
              <a:solidFill>
                <a:schemeClr val="accent1">
                  <a:lumMod val="75000"/>
                </a:schemeClr>
              </a:solidFill>
              <a:latin typeface="Helvetica" panose="020B0604020202030204" pitchFamily="34" charset="0"/>
              <a:ea typeface="HyhwpEQ" panose="02030600000101010101" pitchFamily="18" charset="-127"/>
            </a:endParaRPr>
          </a:p>
        </p:txBody>
      </p:sp>
      <p:pic>
        <p:nvPicPr>
          <p:cNvPr id="28" name="그림 27">
            <a:extLst>
              <a:ext uri="{FF2B5EF4-FFF2-40B4-BE49-F238E27FC236}">
                <a16:creationId xmlns:a16="http://schemas.microsoft.com/office/drawing/2014/main" id="{B5222434-9753-48C4-9C8F-26694DC6B941}"/>
              </a:ext>
            </a:extLst>
          </p:cNvPr>
          <p:cNvPicPr>
            <a:picLocks noChangeAspect="1"/>
          </p:cNvPicPr>
          <p:nvPr/>
        </p:nvPicPr>
        <p:blipFill>
          <a:blip r:embed="rId3">
            <a:duotone>
              <a:schemeClr val="accent4">
                <a:shade val="45000"/>
                <a:satMod val="135000"/>
              </a:schemeClr>
              <a:prstClr val="white"/>
            </a:duotone>
          </a:blip>
          <a:stretch>
            <a:fillRect/>
          </a:stretch>
        </p:blipFill>
        <p:spPr>
          <a:xfrm>
            <a:off x="6692512" y="4645114"/>
            <a:ext cx="2975495" cy="1632980"/>
          </a:xfrm>
          <a:prstGeom prst="rect">
            <a:avLst/>
          </a:prstGeom>
        </p:spPr>
      </p:pic>
      <p:sp>
        <p:nvSpPr>
          <p:cNvPr id="10" name="TextBox 9">
            <a:extLst>
              <a:ext uri="{FF2B5EF4-FFF2-40B4-BE49-F238E27FC236}">
                <a16:creationId xmlns:a16="http://schemas.microsoft.com/office/drawing/2014/main" id="{FE766823-36EA-407E-A9FF-51F7659237D2}"/>
              </a:ext>
            </a:extLst>
          </p:cNvPr>
          <p:cNvSpPr txBox="1"/>
          <p:nvPr/>
        </p:nvSpPr>
        <p:spPr>
          <a:xfrm>
            <a:off x="9668007" y="4992364"/>
            <a:ext cx="2975495" cy="780919"/>
          </a:xfrm>
          <a:prstGeom prst="rect">
            <a:avLst/>
          </a:prstGeom>
          <a:noFill/>
        </p:spPr>
        <p:txBody>
          <a:bodyPr wrap="none" rtlCol="0">
            <a:spAutoFit/>
          </a:bodyPr>
          <a:lstStyle/>
          <a:p>
            <a:pPr>
              <a:lnSpc>
                <a:spcPct val="150000"/>
              </a:lnSpc>
            </a:pPr>
            <a:r>
              <a:rPr lang="en-US" altLang="ko-KR" sz="1600" dirty="0">
                <a:latin typeface="Helvetica" panose="020B0604020202030204" pitchFamily="34" charset="0"/>
                <a:ea typeface="HyhwpEQ" panose="02030600000101010101" pitchFamily="18" charset="-127"/>
              </a:rPr>
              <a:t>2020/ 11/ 11 </a:t>
            </a:r>
          </a:p>
          <a:p>
            <a:pPr>
              <a:lnSpc>
                <a:spcPct val="150000"/>
              </a:lnSpc>
            </a:pPr>
            <a:r>
              <a:rPr lang="en-US" altLang="ko-KR" sz="1600" dirty="0">
                <a:latin typeface="Helvetica" panose="020B0604020202030204" pitchFamily="34" charset="0"/>
                <a:ea typeface="HyhwpEQ" panose="02030600000101010101" pitchFamily="18" charset="-127"/>
              </a:rPr>
              <a:t>Department of applied physics</a:t>
            </a:r>
          </a:p>
        </p:txBody>
      </p:sp>
      <p:grpSp>
        <p:nvGrpSpPr>
          <p:cNvPr id="4" name="그룹 3">
            <a:extLst>
              <a:ext uri="{FF2B5EF4-FFF2-40B4-BE49-F238E27FC236}">
                <a16:creationId xmlns:a16="http://schemas.microsoft.com/office/drawing/2014/main" id="{0B87A6B3-703E-4455-B09B-D15A637D524B}"/>
              </a:ext>
            </a:extLst>
          </p:cNvPr>
          <p:cNvGrpSpPr/>
          <p:nvPr/>
        </p:nvGrpSpPr>
        <p:grpSpPr>
          <a:xfrm>
            <a:off x="624423" y="1555383"/>
            <a:ext cx="6093334" cy="4866668"/>
            <a:chOff x="624423" y="1555383"/>
            <a:chExt cx="6093334" cy="4866668"/>
          </a:xfrm>
        </p:grpSpPr>
        <p:pic>
          <p:nvPicPr>
            <p:cNvPr id="6" name="Picture 2">
              <a:extLst>
                <a:ext uri="{FF2B5EF4-FFF2-40B4-BE49-F238E27FC236}">
                  <a16:creationId xmlns:a16="http://schemas.microsoft.com/office/drawing/2014/main" id="{3E25DA7F-91C4-474C-BF85-6C9E2EBFC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73" y="1555383"/>
              <a:ext cx="6023884" cy="4569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a:extLst>
                <a:ext uri="{FF2B5EF4-FFF2-40B4-BE49-F238E27FC236}">
                  <a16:creationId xmlns:a16="http://schemas.microsoft.com/office/drawing/2014/main" id="{808CDA84-B3B7-4AD8-989B-64A921F9C8E5}"/>
                </a:ext>
              </a:extLst>
            </p:cNvPr>
            <p:cNvSpPr txBox="1"/>
            <p:nvPr/>
          </p:nvSpPr>
          <p:spPr>
            <a:xfrm>
              <a:off x="624423" y="6145052"/>
              <a:ext cx="3833101" cy="276999"/>
            </a:xfrm>
            <a:prstGeom prst="rect">
              <a:avLst/>
            </a:prstGeom>
            <a:noFill/>
          </p:spPr>
          <p:txBody>
            <a:bodyPr wrap="none" rtlCol="0">
              <a:spAutoFit/>
            </a:bodyPr>
            <a:lstStyle/>
            <a:p>
              <a:r>
                <a:rPr lang="en-US" altLang="ko-KR" sz="1200" dirty="0">
                  <a:solidFill>
                    <a:schemeClr val="bg1">
                      <a:lumMod val="85000"/>
                    </a:schemeClr>
                  </a:solidFill>
                  <a:latin typeface="HyhwpEQ" panose="02030600000101010101" pitchFamily="18" charset="-127"/>
                  <a:ea typeface="HyhwpEQ" panose="02030600000101010101" pitchFamily="18" charset="-127"/>
                </a:rPr>
                <a:t>http://www.aitimes.kr/news/articleView.html?idxno</a:t>
              </a:r>
              <a:endParaRPr lang="ko-KR" altLang="en-US" sz="1200" dirty="0">
                <a:solidFill>
                  <a:schemeClr val="bg1">
                    <a:lumMod val="85000"/>
                  </a:schemeClr>
                </a:solidFill>
                <a:latin typeface="HyhwpEQ" panose="02030600000101010101" pitchFamily="18" charset="-127"/>
                <a:ea typeface="HyhwpEQ" panose="02030600000101010101" pitchFamily="18" charset="-127"/>
              </a:endParaRPr>
            </a:p>
          </p:txBody>
        </p:sp>
      </p:grpSp>
    </p:spTree>
    <p:extLst>
      <p:ext uri="{BB962C8B-B14F-4D97-AF65-F5344CB8AC3E}">
        <p14:creationId xmlns:p14="http://schemas.microsoft.com/office/powerpoint/2010/main" val="81129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58B3B0BF-BEF0-4D4B-BFE8-33E2CF2CF799}"/>
              </a:ext>
            </a:extLst>
          </p:cNvPr>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Universality</a:t>
            </a:r>
            <a:endParaRPr lang="ko-KR" altLang="en-US" sz="2800" dirty="0">
              <a:latin typeface="나눔바른고딕" panose="020B0603020101020101" pitchFamily="50" charset="-127"/>
              <a:ea typeface="나눔바른고딕" panose="020B0603020101020101" pitchFamily="50" charset="-127"/>
            </a:endParaRPr>
          </a:p>
        </p:txBody>
      </p:sp>
      <p:cxnSp>
        <p:nvCxnSpPr>
          <p:cNvPr id="4" name="직선 화살표 연결선 3">
            <a:extLst>
              <a:ext uri="{FF2B5EF4-FFF2-40B4-BE49-F238E27FC236}">
                <a16:creationId xmlns:a16="http://schemas.microsoft.com/office/drawing/2014/main" id="{1823B802-D9F3-419E-BF45-9755899E61E7}"/>
              </a:ext>
            </a:extLst>
          </p:cNvPr>
          <p:cNvCxnSpPr>
            <a:cxnSpLocks/>
          </p:cNvCxnSpPr>
          <p:nvPr/>
        </p:nvCxnSpPr>
        <p:spPr>
          <a:xfrm>
            <a:off x="4985331" y="4711156"/>
            <a:ext cx="486526" cy="0"/>
          </a:xfrm>
          <a:prstGeom prst="straightConnector1">
            <a:avLst/>
          </a:prstGeom>
          <a:ln w="952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6F3F43A-C548-4527-A594-EC138584BE10}"/>
                  </a:ext>
                </a:extLst>
              </p:cNvPr>
              <p:cNvSpPr txBox="1"/>
              <p:nvPr/>
            </p:nvSpPr>
            <p:spPr>
              <a:xfrm>
                <a:off x="5483239" y="4548946"/>
                <a:ext cx="1884490" cy="307777"/>
              </a:xfrm>
              <a:prstGeom prst="rect">
                <a:avLst/>
              </a:prstGeom>
              <a:noFill/>
            </p:spPr>
            <p:txBody>
              <a:bodyPr wrap="none" rtlCol="0">
                <a:spAutoFit/>
              </a:bodyPr>
              <a:lstStyle/>
              <a:p>
                <a:r>
                  <a:rPr lang="en-US" altLang="ko-KR" sz="1400" dirty="0">
                    <a:latin typeface="HyhwpEQ" panose="02030600000101010101" pitchFamily="18" charset="-127"/>
                    <a:ea typeface="HyhwpEQ" panose="02030600000101010101" pitchFamily="18" charset="-127"/>
                  </a:rPr>
                  <a:t>2d lattice’s </a:t>
                </a:r>
                <a14:m>
                  <m:oMath xmlns:m="http://schemas.openxmlformats.org/officeDocument/2006/math">
                    <m:r>
                      <a:rPr lang="ko-KR" altLang="en-US" sz="1400" i="1" smtClean="0">
                        <a:solidFill>
                          <a:schemeClr val="tx1"/>
                        </a:solidFill>
                        <a:latin typeface="Cambria Math" panose="02040503050406030204" pitchFamily="18" charset="0"/>
                      </a:rPr>
                      <m:t>𝜏</m:t>
                    </m:r>
                  </m:oMath>
                </a14:m>
                <a:r>
                  <a:rPr lang="en-US" altLang="ko-KR" sz="1400" dirty="0">
                    <a:latin typeface="HyhwpEQ" panose="02030600000101010101" pitchFamily="18" charset="-127"/>
                    <a:ea typeface="HyhwpEQ" panose="02030600000101010101" pitchFamily="18" charset="-127"/>
                  </a:rPr>
                  <a:t> = 2.05</a:t>
                </a:r>
                <a:endParaRPr lang="ko-KR" altLang="en-US" sz="1400" dirty="0">
                  <a:latin typeface="HyhwpEQ" panose="02030600000101010101" pitchFamily="18" charset="-127"/>
                  <a:ea typeface="HyhwpEQ" panose="02030600000101010101" pitchFamily="18" charset="-127"/>
                </a:endParaRPr>
              </a:p>
            </p:txBody>
          </p:sp>
        </mc:Choice>
        <mc:Fallback>
          <p:sp>
            <p:nvSpPr>
              <p:cNvPr id="5" name="TextBox 4">
                <a:extLst>
                  <a:ext uri="{FF2B5EF4-FFF2-40B4-BE49-F238E27FC236}">
                    <a16:creationId xmlns:a16="http://schemas.microsoft.com/office/drawing/2014/main" id="{B6F3F43A-C548-4527-A594-EC138584BE10}"/>
                  </a:ext>
                </a:extLst>
              </p:cNvPr>
              <p:cNvSpPr txBox="1">
                <a:spLocks noRot="1" noChangeAspect="1" noMove="1" noResize="1" noEditPoints="1" noAdjustHandles="1" noChangeArrowheads="1" noChangeShapeType="1" noTextEdit="1"/>
              </p:cNvSpPr>
              <p:nvPr/>
            </p:nvSpPr>
            <p:spPr>
              <a:xfrm>
                <a:off x="5483239" y="4548946"/>
                <a:ext cx="1884490" cy="307777"/>
              </a:xfrm>
              <a:prstGeom prst="rect">
                <a:avLst/>
              </a:prstGeom>
              <a:blipFill>
                <a:blip r:embed="rId3"/>
                <a:stretch>
                  <a:fillRect l="-968" t="-7843" b="-19608"/>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5BA13E22-EA28-45E4-8F2E-BEFA18EDEEA4}"/>
              </a:ext>
            </a:extLst>
          </p:cNvPr>
          <p:cNvCxnSpPr>
            <a:cxnSpLocks/>
          </p:cNvCxnSpPr>
          <p:nvPr/>
        </p:nvCxnSpPr>
        <p:spPr>
          <a:xfrm>
            <a:off x="4884216" y="2769950"/>
            <a:ext cx="496676" cy="0"/>
          </a:xfrm>
          <a:prstGeom prst="straightConnector1">
            <a:avLst/>
          </a:prstGeom>
          <a:ln w="9525">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4572C7-9728-42C8-9899-C4528FD3A4F4}"/>
                  </a:ext>
                </a:extLst>
              </p:cNvPr>
              <p:cNvSpPr txBox="1"/>
              <p:nvPr/>
            </p:nvSpPr>
            <p:spPr>
              <a:xfrm>
                <a:off x="5424312" y="2609971"/>
                <a:ext cx="1983876" cy="307777"/>
              </a:xfrm>
              <a:prstGeom prst="rect">
                <a:avLst/>
              </a:prstGeom>
              <a:noFill/>
            </p:spPr>
            <p:txBody>
              <a:bodyPr wrap="none" rtlCol="0">
                <a:spAutoFit/>
              </a:bodyPr>
              <a:lstStyle/>
              <a:p>
                <a:r>
                  <a:rPr lang="en-US" altLang="ko-KR" sz="1400" dirty="0">
                    <a:latin typeface="HyhwpEQ" panose="02030600000101010101" pitchFamily="18" charset="-127"/>
                    <a:ea typeface="HyhwpEQ" panose="02030600000101010101" pitchFamily="18" charset="-127"/>
                  </a:rPr>
                  <a:t>Mean field’s </a:t>
                </a:r>
                <a14:m>
                  <m:oMath xmlns:m="http://schemas.openxmlformats.org/officeDocument/2006/math">
                    <m:r>
                      <a:rPr lang="ko-KR" altLang="en-US" sz="1400" i="1" smtClean="0">
                        <a:solidFill>
                          <a:schemeClr val="tx1"/>
                        </a:solidFill>
                        <a:latin typeface="Cambria Math" panose="02040503050406030204" pitchFamily="18" charset="0"/>
                      </a:rPr>
                      <m:t>𝜏</m:t>
                    </m:r>
                  </m:oMath>
                </a14:m>
                <a:r>
                  <a:rPr lang="en-US" altLang="ko-KR" sz="1400" dirty="0">
                    <a:latin typeface="HyhwpEQ" panose="02030600000101010101" pitchFamily="18" charset="-127"/>
                    <a:ea typeface="HyhwpEQ" panose="02030600000101010101" pitchFamily="18" charset="-127"/>
                  </a:rPr>
                  <a:t> = 2.50</a:t>
                </a:r>
                <a:endParaRPr lang="ko-KR" altLang="en-US" sz="1400" dirty="0">
                  <a:latin typeface="HyhwpEQ" panose="02030600000101010101" pitchFamily="18" charset="-127"/>
                  <a:ea typeface="HyhwpEQ" panose="02030600000101010101" pitchFamily="18" charset="-127"/>
                </a:endParaRPr>
              </a:p>
            </p:txBody>
          </p:sp>
        </mc:Choice>
        <mc:Fallback>
          <p:sp>
            <p:nvSpPr>
              <p:cNvPr id="6" name="TextBox 5">
                <a:extLst>
                  <a:ext uri="{FF2B5EF4-FFF2-40B4-BE49-F238E27FC236}">
                    <a16:creationId xmlns:a16="http://schemas.microsoft.com/office/drawing/2014/main" id="{604572C7-9728-42C8-9899-C4528FD3A4F4}"/>
                  </a:ext>
                </a:extLst>
              </p:cNvPr>
              <p:cNvSpPr txBox="1">
                <a:spLocks noRot="1" noChangeAspect="1" noMove="1" noResize="1" noEditPoints="1" noAdjustHandles="1" noChangeArrowheads="1" noChangeShapeType="1" noTextEdit="1"/>
              </p:cNvSpPr>
              <p:nvPr/>
            </p:nvSpPr>
            <p:spPr>
              <a:xfrm>
                <a:off x="5424312" y="2609971"/>
                <a:ext cx="1983876" cy="307777"/>
              </a:xfrm>
              <a:prstGeom prst="rect">
                <a:avLst/>
              </a:prstGeom>
              <a:blipFill>
                <a:blip r:embed="rId4"/>
                <a:stretch>
                  <a:fillRect l="-923" t="-7843" b="-1960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8BC6DF9-6393-4119-8A28-6AAF973F0F83}"/>
                  </a:ext>
                </a:extLst>
              </p:cNvPr>
              <p:cNvSpPr txBox="1"/>
              <p:nvPr/>
            </p:nvSpPr>
            <p:spPr>
              <a:xfrm rot="16200000">
                <a:off x="65618" y="3673248"/>
                <a:ext cx="1397937" cy="379427"/>
              </a:xfrm>
              <a:prstGeom prst="rect">
                <a:avLst/>
              </a:prstGeom>
              <a:solidFill>
                <a:schemeClr val="bg1"/>
              </a:solidFill>
            </p:spPr>
            <p:txBody>
              <a:bodyPr wrap="square" rtlCol="0">
                <a:spAutoFit/>
              </a:bodyPr>
              <a:lstStyle/>
              <a:p>
                <a:pPr algn="ctr"/>
                <a14:m>
                  <m:oMath xmlns:m="http://schemas.openxmlformats.org/officeDocument/2006/math">
                    <m:r>
                      <a:rPr lang="ko-KR" altLang="en-US" sz="1800" i="1" smtClean="0">
                        <a:solidFill>
                          <a:schemeClr val="tx1"/>
                        </a:solidFill>
                        <a:latin typeface="Cambria Math" panose="02040503050406030204" pitchFamily="18" charset="0"/>
                      </a:rPr>
                      <m:t>𝜏</m:t>
                    </m:r>
                  </m:oMath>
                </a14:m>
                <a:r>
                  <a:rPr lang="en-US" altLang="ko-KR" dirty="0">
                    <a:latin typeface="HyhwpEQ" panose="02030600000101010101" pitchFamily="18" charset="-127"/>
                    <a:ea typeface="HyhwpEQ" panose="02030600000101010101" pitchFamily="18" charset="-127"/>
                  </a:rPr>
                  <a:t> </a:t>
                </a:r>
                <a:endParaRPr lang="ko-KR" altLang="en-US" dirty="0">
                  <a:latin typeface="HyhwpEQ" panose="02030600000101010101" pitchFamily="18" charset="-127"/>
                  <a:ea typeface="HyhwpEQ" panose="02030600000101010101" pitchFamily="18" charset="-127"/>
                </a:endParaRPr>
              </a:p>
            </p:txBody>
          </p:sp>
        </mc:Choice>
        <mc:Fallback>
          <p:sp>
            <p:nvSpPr>
              <p:cNvPr id="11" name="TextBox 10">
                <a:extLst>
                  <a:ext uri="{FF2B5EF4-FFF2-40B4-BE49-F238E27FC236}">
                    <a16:creationId xmlns:a16="http://schemas.microsoft.com/office/drawing/2014/main" id="{C8BC6DF9-6393-4119-8A28-6AAF973F0F83}"/>
                  </a:ext>
                </a:extLst>
              </p:cNvPr>
              <p:cNvSpPr txBox="1">
                <a:spLocks noRot="1" noChangeAspect="1" noMove="1" noResize="1" noEditPoints="1" noAdjustHandles="1" noChangeArrowheads="1" noChangeShapeType="1" noTextEdit="1"/>
              </p:cNvSpPr>
              <p:nvPr/>
            </p:nvSpPr>
            <p:spPr>
              <a:xfrm rot="16200000">
                <a:off x="65618" y="3673248"/>
                <a:ext cx="1397937" cy="379427"/>
              </a:xfrm>
              <a:prstGeom prst="rect">
                <a:avLst/>
              </a:prstGeom>
              <a:blipFill>
                <a:blip r:embed="rId5"/>
                <a:stretch>
                  <a:fillRect/>
                </a:stretch>
              </a:blipFill>
            </p:spPr>
            <p:txBody>
              <a:bodyPr/>
              <a:lstStyle/>
              <a:p>
                <a:r>
                  <a:rPr lang="ko-KR" altLang="en-US">
                    <a:noFill/>
                  </a:rPr>
                  <a:t> </a:t>
                </a:r>
              </a:p>
            </p:txBody>
          </p:sp>
        </mc:Fallback>
      </mc:AlternateContent>
      <p:pic>
        <p:nvPicPr>
          <p:cNvPr id="37" name="그림 36">
            <a:extLst>
              <a:ext uri="{FF2B5EF4-FFF2-40B4-BE49-F238E27FC236}">
                <a16:creationId xmlns:a16="http://schemas.microsoft.com/office/drawing/2014/main" id="{86FB7192-4F0A-49F0-B77A-E4ADDA52D3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40" y="1296551"/>
            <a:ext cx="4916035" cy="5132823"/>
          </a:xfrm>
          <a:prstGeom prst="rect">
            <a:avLst/>
          </a:prstGeom>
        </p:spPr>
      </p:pic>
      <p:grpSp>
        <p:nvGrpSpPr>
          <p:cNvPr id="40" name="그룹 39">
            <a:extLst>
              <a:ext uri="{FF2B5EF4-FFF2-40B4-BE49-F238E27FC236}">
                <a16:creationId xmlns:a16="http://schemas.microsoft.com/office/drawing/2014/main" id="{DD13FF0C-9E0C-4579-B002-BFB6DDF397B0}"/>
              </a:ext>
            </a:extLst>
          </p:cNvPr>
          <p:cNvGrpSpPr/>
          <p:nvPr/>
        </p:nvGrpSpPr>
        <p:grpSpPr>
          <a:xfrm>
            <a:off x="1321641" y="1970035"/>
            <a:ext cx="2547951" cy="3913229"/>
            <a:chOff x="6350841" y="1970035"/>
            <a:chExt cx="2547951" cy="3913229"/>
          </a:xfrm>
        </p:grpSpPr>
        <p:sp>
          <p:nvSpPr>
            <p:cNvPr id="14" name="사각형: 둥근 모서리 13">
              <a:extLst>
                <a:ext uri="{FF2B5EF4-FFF2-40B4-BE49-F238E27FC236}">
                  <a16:creationId xmlns:a16="http://schemas.microsoft.com/office/drawing/2014/main" id="{3D8BE246-211C-470E-83DF-CFB8E3C7AC14}"/>
                </a:ext>
              </a:extLst>
            </p:cNvPr>
            <p:cNvSpPr/>
            <p:nvPr/>
          </p:nvSpPr>
          <p:spPr>
            <a:xfrm>
              <a:off x="8427829" y="5683209"/>
              <a:ext cx="470963" cy="200055"/>
            </a:xfrm>
            <a:prstGeom prst="roundRect">
              <a:avLst/>
            </a:prstGeom>
            <a:solidFill>
              <a:schemeClr val="accent2">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6" name="사각형: 둥근 모서리 15">
              <a:extLst>
                <a:ext uri="{FF2B5EF4-FFF2-40B4-BE49-F238E27FC236}">
                  <a16:creationId xmlns:a16="http://schemas.microsoft.com/office/drawing/2014/main" id="{5423D199-C47E-49DD-AEE8-A325EDAA2245}"/>
                </a:ext>
              </a:extLst>
            </p:cNvPr>
            <p:cNvSpPr/>
            <p:nvPr/>
          </p:nvSpPr>
          <p:spPr>
            <a:xfrm>
              <a:off x="6403527" y="5675707"/>
              <a:ext cx="470963" cy="200055"/>
            </a:xfrm>
            <a:prstGeom prst="roundRect">
              <a:avLst/>
            </a:prstGeom>
            <a:solidFill>
              <a:schemeClr val="accent2">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8" name="사각형: 둥근 모서리 17">
              <a:extLst>
                <a:ext uri="{FF2B5EF4-FFF2-40B4-BE49-F238E27FC236}">
                  <a16:creationId xmlns:a16="http://schemas.microsoft.com/office/drawing/2014/main" id="{BD03B0E2-9B16-4BE8-B4E3-519867E4B144}"/>
                </a:ext>
              </a:extLst>
            </p:cNvPr>
            <p:cNvSpPr/>
            <p:nvPr/>
          </p:nvSpPr>
          <p:spPr>
            <a:xfrm>
              <a:off x="6350841" y="2019951"/>
              <a:ext cx="343702" cy="138038"/>
            </a:xfrm>
            <a:prstGeom prst="roundRect">
              <a:avLst/>
            </a:prstGeom>
            <a:solidFill>
              <a:schemeClr val="accent2">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0" name="TextBox 19">
              <a:extLst>
                <a:ext uri="{FF2B5EF4-FFF2-40B4-BE49-F238E27FC236}">
                  <a16:creationId xmlns:a16="http://schemas.microsoft.com/office/drawing/2014/main" id="{CF79E16B-5B98-4643-B3CF-8D0924D4E68C}"/>
                </a:ext>
              </a:extLst>
            </p:cNvPr>
            <p:cNvSpPr txBox="1"/>
            <p:nvPr/>
          </p:nvSpPr>
          <p:spPr>
            <a:xfrm>
              <a:off x="6714692" y="1970035"/>
              <a:ext cx="983950" cy="253916"/>
            </a:xfrm>
            <a:prstGeom prst="rect">
              <a:avLst/>
            </a:prstGeom>
            <a:noFill/>
          </p:spPr>
          <p:txBody>
            <a:bodyPr wrap="square" rtlCol="0">
              <a:spAutoFit/>
            </a:bodyPr>
            <a:lstStyle/>
            <a:p>
              <a:r>
                <a:rPr lang="en-US" altLang="ko-KR" sz="1050" dirty="0">
                  <a:latin typeface="HyhwpEQ" panose="02030600000101010101" pitchFamily="18" charset="-127"/>
                  <a:ea typeface="HyhwpEQ" panose="02030600000101010101" pitchFamily="18" charset="-127"/>
                </a:rPr>
                <a:t>: rush hour</a:t>
              </a:r>
              <a:endParaRPr lang="ko-KR" altLang="en-US" sz="1050" dirty="0">
                <a:latin typeface="HyhwpEQ" panose="02030600000101010101" pitchFamily="18" charset="-127"/>
                <a:ea typeface="HyhwpEQ" panose="02030600000101010101" pitchFamily="18" charset="-127"/>
              </a:endParaRPr>
            </a:p>
          </p:txBody>
        </p:sp>
      </p:grpSp>
      <p:sp>
        <p:nvSpPr>
          <p:cNvPr id="42" name="사각형: 둥근 모서리 41">
            <a:extLst>
              <a:ext uri="{FF2B5EF4-FFF2-40B4-BE49-F238E27FC236}">
                <a16:creationId xmlns:a16="http://schemas.microsoft.com/office/drawing/2014/main" id="{58B67F04-F493-4442-A660-C675F90DF45C}"/>
              </a:ext>
            </a:extLst>
          </p:cNvPr>
          <p:cNvSpPr/>
          <p:nvPr/>
        </p:nvSpPr>
        <p:spPr>
          <a:xfrm>
            <a:off x="2274679" y="5683209"/>
            <a:ext cx="470963" cy="192553"/>
          </a:xfrm>
          <a:prstGeom prst="roundRect">
            <a:avLst/>
          </a:prstGeom>
          <a:solidFill>
            <a:schemeClr val="accent1">
              <a:lumMod val="60000"/>
              <a:lumOff val="4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44" name="사각형: 둥근 모서리 43">
            <a:extLst>
              <a:ext uri="{FF2B5EF4-FFF2-40B4-BE49-F238E27FC236}">
                <a16:creationId xmlns:a16="http://schemas.microsoft.com/office/drawing/2014/main" id="{DBC9571E-3819-4A6A-847F-29645308A395}"/>
              </a:ext>
            </a:extLst>
          </p:cNvPr>
          <p:cNvSpPr/>
          <p:nvPr/>
        </p:nvSpPr>
        <p:spPr>
          <a:xfrm>
            <a:off x="4293979" y="5683209"/>
            <a:ext cx="470963" cy="192553"/>
          </a:xfrm>
          <a:prstGeom prst="roundRect">
            <a:avLst/>
          </a:prstGeom>
          <a:solidFill>
            <a:schemeClr val="accent1">
              <a:lumMod val="60000"/>
              <a:lumOff val="4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46" name="사각형: 둥근 모서리 45">
            <a:extLst>
              <a:ext uri="{FF2B5EF4-FFF2-40B4-BE49-F238E27FC236}">
                <a16:creationId xmlns:a16="http://schemas.microsoft.com/office/drawing/2014/main" id="{D5F5FB8B-37C7-4F51-BBD7-AB53984D40F2}"/>
              </a:ext>
            </a:extLst>
          </p:cNvPr>
          <p:cNvSpPr/>
          <p:nvPr/>
        </p:nvSpPr>
        <p:spPr>
          <a:xfrm>
            <a:off x="1321642" y="2232994"/>
            <a:ext cx="343701" cy="138039"/>
          </a:xfrm>
          <a:prstGeom prst="roundRect">
            <a:avLst/>
          </a:prstGeom>
          <a:solidFill>
            <a:schemeClr val="accent1">
              <a:lumMod val="60000"/>
              <a:lumOff val="4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48" name="TextBox 47">
            <a:extLst>
              <a:ext uri="{FF2B5EF4-FFF2-40B4-BE49-F238E27FC236}">
                <a16:creationId xmlns:a16="http://schemas.microsoft.com/office/drawing/2014/main" id="{3802F7B8-23DE-47A2-BA74-D913D0FBC1D8}"/>
              </a:ext>
            </a:extLst>
          </p:cNvPr>
          <p:cNvSpPr txBox="1"/>
          <p:nvPr/>
        </p:nvSpPr>
        <p:spPr>
          <a:xfrm>
            <a:off x="1685492" y="2160535"/>
            <a:ext cx="1156256" cy="253916"/>
          </a:xfrm>
          <a:prstGeom prst="rect">
            <a:avLst/>
          </a:prstGeom>
          <a:noFill/>
        </p:spPr>
        <p:txBody>
          <a:bodyPr wrap="square" rtlCol="0">
            <a:spAutoFit/>
          </a:bodyPr>
          <a:lstStyle/>
          <a:p>
            <a:r>
              <a:rPr lang="en-US" altLang="ko-KR" sz="1050" dirty="0">
                <a:latin typeface="HyhwpEQ" panose="02030600000101010101" pitchFamily="18" charset="-127"/>
                <a:ea typeface="HyhwpEQ" panose="02030600000101010101" pitchFamily="18" charset="-127"/>
              </a:rPr>
              <a:t>: non rush hour</a:t>
            </a:r>
            <a:endParaRPr lang="ko-KR" altLang="en-US" sz="1050" dirty="0">
              <a:latin typeface="HyhwpEQ" panose="02030600000101010101" pitchFamily="18" charset="-127"/>
              <a:ea typeface="HyhwpEQ" panose="02030600000101010101" pitchFamily="18" charset="-127"/>
            </a:endParaRPr>
          </a:p>
        </p:txBody>
      </p:sp>
      <p:pic>
        <p:nvPicPr>
          <p:cNvPr id="38" name="그림 37">
            <a:extLst>
              <a:ext uri="{FF2B5EF4-FFF2-40B4-BE49-F238E27FC236}">
                <a16:creationId xmlns:a16="http://schemas.microsoft.com/office/drawing/2014/main" id="{C80DC264-90F8-40B1-9494-B9E3CAB6C9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591" t="17154" r="11976" b="16968"/>
          <a:stretch/>
        </p:blipFill>
        <p:spPr>
          <a:xfrm>
            <a:off x="1279006" y="2177038"/>
            <a:ext cx="3609975" cy="3381376"/>
          </a:xfrm>
          <a:prstGeom prst="rect">
            <a:avLst/>
          </a:prstGeom>
        </p:spPr>
      </p:pic>
      <p:grpSp>
        <p:nvGrpSpPr>
          <p:cNvPr id="66" name="그룹 65">
            <a:extLst>
              <a:ext uri="{FF2B5EF4-FFF2-40B4-BE49-F238E27FC236}">
                <a16:creationId xmlns:a16="http://schemas.microsoft.com/office/drawing/2014/main" id="{8D369436-24E6-4FFC-9319-47BE45B76B4D}"/>
              </a:ext>
            </a:extLst>
          </p:cNvPr>
          <p:cNvGrpSpPr/>
          <p:nvPr/>
        </p:nvGrpSpPr>
        <p:grpSpPr>
          <a:xfrm>
            <a:off x="7325025" y="1874140"/>
            <a:ext cx="4474508" cy="1967195"/>
            <a:chOff x="7556483" y="4116105"/>
            <a:chExt cx="4536062" cy="1967195"/>
          </a:xfrm>
        </p:grpSpPr>
        <mc:AlternateContent xmlns:mc="http://schemas.openxmlformats.org/markup-compatibility/2006">
          <mc:Choice xmlns:a14="http://schemas.microsoft.com/office/drawing/2010/main" Requires="a14">
            <p:sp>
              <p:nvSpPr>
                <p:cNvPr id="53" name="사각형: 둥근 모서리 52">
                  <a:extLst>
                    <a:ext uri="{FF2B5EF4-FFF2-40B4-BE49-F238E27FC236}">
                      <a16:creationId xmlns:a16="http://schemas.microsoft.com/office/drawing/2014/main" id="{B4456AFE-7650-4B3C-B227-7ECAAF328563}"/>
                    </a:ext>
                  </a:extLst>
                </p:cNvPr>
                <p:cNvSpPr/>
                <p:nvPr/>
              </p:nvSpPr>
              <p:spPr>
                <a:xfrm>
                  <a:off x="7556483" y="4116105"/>
                  <a:ext cx="4536062" cy="19671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altLang="ko-KR" dirty="0">
                      <a:solidFill>
                        <a:schemeClr val="tx1"/>
                      </a:solidFill>
                      <a:latin typeface="HyhwpEQ" panose="02030600000101010101" pitchFamily="18" charset="-127"/>
                      <a:ea typeface="HyhwpEQ" panose="02030600000101010101" pitchFamily="18" charset="-127"/>
                    </a:rPr>
                    <a:t>Holliday </a:t>
                  </a:r>
                  <a14:m>
                    <m:oMath xmlns:m="http://schemas.openxmlformats.org/officeDocument/2006/math">
                      <m:sSub>
                        <m:sSubPr>
                          <m:ctrlPr>
                            <a:rPr lang="en-US" altLang="ko-KR" b="1" i="1">
                              <a:solidFill>
                                <a:schemeClr val="accent1">
                                  <a:lumMod val="75000"/>
                                </a:schemeClr>
                              </a:solidFill>
                              <a:latin typeface="Cambria Math" panose="02040503050406030204" pitchFamily="18" charset="0"/>
                            </a:rPr>
                          </m:ctrlPr>
                        </m:sSubPr>
                        <m:e>
                          <m:r>
                            <a:rPr lang="ko-KR" altLang="en-US" b="1" i="1">
                              <a:solidFill>
                                <a:schemeClr val="accent1">
                                  <a:lumMod val="75000"/>
                                </a:schemeClr>
                              </a:solidFill>
                              <a:latin typeface="Cambria Math" panose="02040503050406030204" pitchFamily="18" charset="0"/>
                            </a:rPr>
                            <m:t>𝝉</m:t>
                          </m:r>
                        </m:e>
                        <m:sub>
                          <m:r>
                            <a:rPr lang="en-US" altLang="ko-KR" b="1" i="1">
                              <a:solidFill>
                                <a:schemeClr val="accent1">
                                  <a:lumMod val="75000"/>
                                </a:schemeClr>
                              </a:solidFill>
                              <a:latin typeface="Cambria Math" panose="02040503050406030204" pitchFamily="18" charset="0"/>
                            </a:rPr>
                            <m:t>𝒂𝒗𝒈</m:t>
                          </m:r>
                        </m:sub>
                      </m:sSub>
                    </m:oMath>
                  </a14:m>
                  <a:r>
                    <a:rPr lang="en-US" altLang="ko-KR" dirty="0">
                      <a:solidFill>
                        <a:schemeClr val="tx1"/>
                      </a:solidFill>
                      <a:latin typeface="HyhwpEQ" panose="02030600000101010101" pitchFamily="18" charset="-127"/>
                      <a:ea typeface="HyhwpEQ" panose="02030600000101010101" pitchFamily="18" charset="-127"/>
                    </a:rPr>
                    <a:t> = 2.32 </a:t>
                  </a:r>
                </a:p>
                <a:p>
                  <a:pPr marL="285750" indent="-285750">
                    <a:lnSpc>
                      <a:spcPct val="200000"/>
                    </a:lnSpc>
                    <a:buFont typeface="Arial" panose="020B0604020202020204" pitchFamily="34" charset="0"/>
                    <a:buChar char="•"/>
                  </a:pPr>
                  <a:r>
                    <a:rPr lang="en-US" altLang="ko-KR" dirty="0">
                      <a:solidFill>
                        <a:schemeClr val="tx1"/>
                      </a:solidFill>
                      <a:latin typeface="HyhwpEQ" panose="02030600000101010101" pitchFamily="18" charset="-127"/>
                      <a:ea typeface="HyhwpEQ" panose="02030600000101010101" pitchFamily="18" charset="-127"/>
                    </a:rPr>
                    <a:t>Workday’s Non rush hour </a:t>
                  </a:r>
                  <a14:m>
                    <m:oMath xmlns:m="http://schemas.openxmlformats.org/officeDocument/2006/math">
                      <m:sSub>
                        <m:sSubPr>
                          <m:ctrlPr>
                            <a:rPr lang="en-US" altLang="ko-KR" sz="1800" b="1" i="1" smtClean="0">
                              <a:solidFill>
                                <a:schemeClr val="accent1">
                                  <a:lumMod val="75000"/>
                                </a:schemeClr>
                              </a:solidFill>
                              <a:latin typeface="Cambria Math" panose="02040503050406030204" pitchFamily="18" charset="0"/>
                            </a:rPr>
                          </m:ctrlPr>
                        </m:sSubPr>
                        <m:e>
                          <m:r>
                            <a:rPr lang="ko-KR" altLang="en-US" b="1" i="1">
                              <a:solidFill>
                                <a:schemeClr val="accent1">
                                  <a:lumMod val="75000"/>
                                </a:schemeClr>
                              </a:solidFill>
                              <a:latin typeface="Cambria Math" panose="02040503050406030204" pitchFamily="18" charset="0"/>
                            </a:rPr>
                            <m:t>𝝉</m:t>
                          </m:r>
                        </m:e>
                        <m:sub>
                          <m:r>
                            <a:rPr lang="en-US" altLang="ko-KR" sz="1800" b="1" i="1" smtClean="0">
                              <a:solidFill>
                                <a:schemeClr val="accent1">
                                  <a:lumMod val="75000"/>
                                </a:schemeClr>
                              </a:solidFill>
                              <a:latin typeface="Cambria Math" panose="02040503050406030204" pitchFamily="18" charset="0"/>
                            </a:rPr>
                            <m:t>𝒂𝒗𝒈</m:t>
                          </m:r>
                        </m:sub>
                      </m:sSub>
                    </m:oMath>
                  </a14:m>
                  <a:r>
                    <a:rPr lang="en-US" altLang="ko-KR" dirty="0">
                      <a:solidFill>
                        <a:schemeClr val="tx1"/>
                      </a:solidFill>
                      <a:latin typeface="HyhwpEQ" panose="02030600000101010101" pitchFamily="18" charset="-127"/>
                      <a:ea typeface="HyhwpEQ" panose="02030600000101010101" pitchFamily="18" charset="-127"/>
                    </a:rPr>
                    <a:t>=2.31</a:t>
                  </a:r>
                  <a:endParaRPr lang="ko-KR" altLang="en-US" dirty="0">
                    <a:solidFill>
                      <a:schemeClr val="tx1"/>
                    </a:solidFill>
                    <a:latin typeface="HyhwpEQ" panose="02030600000101010101" pitchFamily="18" charset="-127"/>
                    <a:ea typeface="HyhwpEQ" panose="02030600000101010101" pitchFamily="18" charset="-127"/>
                  </a:endParaRPr>
                </a:p>
                <a:p>
                  <a:pPr marL="285750" indent="-285750">
                    <a:lnSpc>
                      <a:spcPct val="200000"/>
                    </a:lnSpc>
                    <a:buFont typeface="Arial" panose="020B0604020202020204" pitchFamily="34" charset="0"/>
                    <a:buChar char="•"/>
                  </a:pPr>
                  <a:r>
                    <a:rPr lang="en-US" altLang="ko-KR" dirty="0">
                      <a:solidFill>
                        <a:schemeClr val="tx1"/>
                      </a:solidFill>
                      <a:latin typeface="HyhwpEQ" panose="02030600000101010101" pitchFamily="18" charset="-127"/>
                      <a:ea typeface="HyhwpEQ" panose="02030600000101010101" pitchFamily="18" charset="-127"/>
                    </a:rPr>
                    <a:t>Workday’s Rush hour </a:t>
                  </a:r>
                  <a14:m>
                    <m:oMath xmlns:m="http://schemas.openxmlformats.org/officeDocument/2006/math">
                      <m:sSub>
                        <m:sSubPr>
                          <m:ctrlPr>
                            <a:rPr lang="en-US" altLang="ko-KR" sz="1800" b="1" i="1" smtClean="0">
                              <a:solidFill>
                                <a:schemeClr val="accent1">
                                  <a:lumMod val="75000"/>
                                </a:schemeClr>
                              </a:solidFill>
                              <a:latin typeface="Cambria Math" panose="02040503050406030204" pitchFamily="18" charset="0"/>
                            </a:rPr>
                          </m:ctrlPr>
                        </m:sSubPr>
                        <m:e>
                          <m:r>
                            <a:rPr lang="ko-KR" altLang="en-US" b="1" i="1">
                              <a:solidFill>
                                <a:schemeClr val="accent1">
                                  <a:lumMod val="75000"/>
                                </a:schemeClr>
                              </a:solidFill>
                              <a:latin typeface="Cambria Math" panose="02040503050406030204" pitchFamily="18" charset="0"/>
                            </a:rPr>
                            <m:t>𝝉</m:t>
                          </m:r>
                        </m:e>
                        <m:sub>
                          <m:r>
                            <a:rPr lang="en-US" altLang="ko-KR" sz="1800" b="1" i="1" smtClean="0">
                              <a:solidFill>
                                <a:schemeClr val="accent1">
                                  <a:lumMod val="75000"/>
                                </a:schemeClr>
                              </a:solidFill>
                              <a:latin typeface="Cambria Math" panose="02040503050406030204" pitchFamily="18" charset="0"/>
                            </a:rPr>
                            <m:t>𝒂𝒗𝒈</m:t>
                          </m:r>
                        </m:sub>
                      </m:sSub>
                      <m:r>
                        <a:rPr lang="en-US" altLang="ko-KR" sz="1800" b="0" i="0" smtClean="0">
                          <a:solidFill>
                            <a:schemeClr val="tx1"/>
                          </a:solidFill>
                          <a:latin typeface="Cambria Math" panose="02040503050406030204" pitchFamily="18" charset="0"/>
                        </a:rPr>
                        <m:t>= </m:t>
                      </m:r>
                    </m:oMath>
                  </a14:m>
                  <a:r>
                    <a:rPr lang="en-US" altLang="ko-KR" dirty="0">
                      <a:solidFill>
                        <a:schemeClr val="tx1"/>
                      </a:solidFill>
                      <a:latin typeface="HyhwpEQ" panose="02030600000101010101" pitchFamily="18" charset="-127"/>
                      <a:ea typeface="HyhwpEQ" panose="02030600000101010101" pitchFamily="18" charset="-127"/>
                    </a:rPr>
                    <a:t>2.02</a:t>
                  </a:r>
                </a:p>
              </p:txBody>
            </p:sp>
          </mc:Choice>
          <mc:Fallback>
            <p:sp>
              <p:nvSpPr>
                <p:cNvPr id="53" name="사각형: 둥근 모서리 52">
                  <a:extLst>
                    <a:ext uri="{FF2B5EF4-FFF2-40B4-BE49-F238E27FC236}">
                      <a16:creationId xmlns:a16="http://schemas.microsoft.com/office/drawing/2014/main" id="{B4456AFE-7650-4B3C-B227-7ECAAF328563}"/>
                    </a:ext>
                  </a:extLst>
                </p:cNvPr>
                <p:cNvSpPr>
                  <a:spLocks noRot="1" noChangeAspect="1" noMove="1" noResize="1" noEditPoints="1" noAdjustHandles="1" noChangeArrowheads="1" noChangeShapeType="1" noTextEdit="1"/>
                </p:cNvSpPr>
                <p:nvPr/>
              </p:nvSpPr>
              <p:spPr>
                <a:xfrm>
                  <a:off x="7556483" y="4116105"/>
                  <a:ext cx="4536062" cy="1967195"/>
                </a:xfrm>
                <a:prstGeom prst="roundRect">
                  <a:avLst/>
                </a:prstGeom>
                <a:blipFill>
                  <a:blip r:embed="rId8"/>
                  <a:stretch>
                    <a:fillRect b="-13846"/>
                  </a:stretch>
                </a:blipFill>
              </p:spPr>
              <p:txBody>
                <a:bodyPr/>
                <a:lstStyle/>
                <a:p>
                  <a:r>
                    <a:rPr lang="ko-KR" altLang="en-US">
                      <a:noFill/>
                    </a:rPr>
                    <a:t> </a:t>
                  </a:r>
                </a:p>
              </p:txBody>
            </p:sp>
          </mc:Fallback>
        </mc:AlternateContent>
        <p:pic>
          <p:nvPicPr>
            <p:cNvPr id="61" name="그림 60">
              <a:extLst>
                <a:ext uri="{FF2B5EF4-FFF2-40B4-BE49-F238E27FC236}">
                  <a16:creationId xmlns:a16="http://schemas.microsoft.com/office/drawing/2014/main" id="{2F7CA840-472E-4469-B26C-E6A1E1F085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9015" t="13533" r="29144" b="84054"/>
            <a:stretch/>
          </p:blipFill>
          <p:spPr>
            <a:xfrm>
              <a:off x="7739063" y="4525962"/>
              <a:ext cx="132806" cy="181734"/>
            </a:xfrm>
            <a:prstGeom prst="rect">
              <a:avLst/>
            </a:prstGeom>
          </p:spPr>
        </p:pic>
        <p:pic>
          <p:nvPicPr>
            <p:cNvPr id="63" name="그림 62">
              <a:extLst>
                <a:ext uri="{FF2B5EF4-FFF2-40B4-BE49-F238E27FC236}">
                  <a16:creationId xmlns:a16="http://schemas.microsoft.com/office/drawing/2014/main" id="{A8BEB0B7-4658-4381-B510-47ECEF0011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9015" t="16967" r="29435" b="81177"/>
            <a:stretch/>
          </p:blipFill>
          <p:spPr>
            <a:xfrm>
              <a:off x="7718154" y="5696663"/>
              <a:ext cx="132806" cy="166008"/>
            </a:xfrm>
            <a:prstGeom prst="rect">
              <a:avLst/>
            </a:prstGeom>
          </p:spPr>
        </p:pic>
        <p:pic>
          <p:nvPicPr>
            <p:cNvPr id="65" name="그림 64">
              <a:extLst>
                <a:ext uri="{FF2B5EF4-FFF2-40B4-BE49-F238E27FC236}">
                  <a16:creationId xmlns:a16="http://schemas.microsoft.com/office/drawing/2014/main" id="{5D707795-2236-49BF-BB2B-B81AB6892E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9015" t="19845" r="29435" b="78114"/>
            <a:stretch/>
          </p:blipFill>
          <p:spPr>
            <a:xfrm>
              <a:off x="7731788" y="5119291"/>
              <a:ext cx="140081" cy="192612"/>
            </a:xfrm>
            <a:prstGeom prst="rect">
              <a:avLst/>
            </a:prstGeom>
          </p:spPr>
        </p:pic>
      </p:gr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6C30664F-3C00-4F56-97D3-86CF3C5DDBB1}"/>
                  </a:ext>
                </a:extLst>
              </p:cNvPr>
              <p:cNvSpPr txBox="1"/>
              <p:nvPr/>
            </p:nvSpPr>
            <p:spPr>
              <a:xfrm>
                <a:off x="5313368" y="5492690"/>
                <a:ext cx="6720143" cy="936410"/>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Fig.12</a:t>
                </a:r>
                <a:r>
                  <a:rPr lang="en-US" altLang="ko-KR" sz="1400" dirty="0">
                    <a:latin typeface="HyhwpEQ" panose="02030600000101010101" pitchFamily="18" charset="-127"/>
                    <a:ea typeface="HyhwpEQ" panose="02030600000101010101" pitchFamily="18" charset="-127"/>
                  </a:rPr>
                  <a:t> </a:t>
                </a:r>
                <a14:m>
                  <m:oMath xmlns:m="http://schemas.openxmlformats.org/officeDocument/2006/math">
                    <m:r>
                      <a:rPr lang="ko-KR" altLang="en-US" sz="1200" i="1">
                        <a:latin typeface="Cambria Math" panose="02040503050406030204" pitchFamily="18" charset="0"/>
                      </a:rPr>
                      <m:t>𝜏</m:t>
                    </m:r>
                    <m:r>
                      <a:rPr lang="ko-KR" altLang="en-US" sz="1200" i="1">
                        <a:latin typeface="Cambria Math" panose="02040503050406030204" pitchFamily="18" charset="0"/>
                      </a:rPr>
                      <m:t> </m:t>
                    </m:r>
                  </m:oMath>
                </a14:m>
                <a:r>
                  <a:rPr lang="en-US" altLang="ko-KR" sz="1200" dirty="0">
                    <a:latin typeface="HyhwpEQ" panose="02030600000101010101" pitchFamily="18" charset="-127"/>
                    <a:ea typeface="HyhwpEQ" panose="02030600000101010101" pitchFamily="18" charset="-127"/>
                  </a:rPr>
                  <a:t>distribution on Holliday and Workday.</a:t>
                </a:r>
              </a:p>
              <a:p>
                <a:pPr>
                  <a:lnSpc>
                    <a:spcPct val="150000"/>
                  </a:lnSpc>
                </a:pPr>
                <a:r>
                  <a:rPr lang="en-US" altLang="ko-KR" sz="1200" dirty="0">
                    <a:latin typeface="HyhwpEQ" panose="02030600000101010101" pitchFamily="18" charset="-127"/>
                    <a:ea typeface="HyhwpEQ" panose="02030600000101010101" pitchFamily="18" charset="-127"/>
                  </a:rPr>
                  <a:t>Rush hours are 8:00~10:00, 17:00~19:00 and Non rush hours are 12:00~14:00, 21:00~23:00</a:t>
                </a:r>
                <a:endParaRPr lang="ko-KR" altLang="en-US" sz="1100" dirty="0">
                  <a:latin typeface="HyhwpEQ" panose="02030600000101010101" pitchFamily="18" charset="-127"/>
                  <a:ea typeface="HyhwpEQ" panose="02030600000101010101" pitchFamily="18" charset="-127"/>
                </a:endParaRPr>
              </a:p>
            </p:txBody>
          </p:sp>
        </mc:Choice>
        <mc:Fallback>
          <p:sp>
            <p:nvSpPr>
              <p:cNvPr id="69" name="TextBox 68">
                <a:extLst>
                  <a:ext uri="{FF2B5EF4-FFF2-40B4-BE49-F238E27FC236}">
                    <a16:creationId xmlns:a16="http://schemas.microsoft.com/office/drawing/2014/main" id="{6C30664F-3C00-4F56-97D3-86CF3C5DDBB1}"/>
                  </a:ext>
                </a:extLst>
              </p:cNvPr>
              <p:cNvSpPr txBox="1">
                <a:spLocks noRot="1" noChangeAspect="1" noMove="1" noResize="1" noEditPoints="1" noAdjustHandles="1" noChangeArrowheads="1" noChangeShapeType="1" noTextEdit="1"/>
              </p:cNvSpPr>
              <p:nvPr/>
            </p:nvSpPr>
            <p:spPr>
              <a:xfrm>
                <a:off x="5313368" y="5492690"/>
                <a:ext cx="6720143" cy="936410"/>
              </a:xfrm>
              <a:prstGeom prst="rect">
                <a:avLst/>
              </a:prstGeom>
              <a:blipFill>
                <a:blip r:embed="rId9"/>
                <a:stretch>
                  <a:fillRect l="-272" b="-389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3BADBB8-9E66-4553-9082-31999424DCE1}"/>
              </a:ext>
            </a:extLst>
          </p:cNvPr>
          <p:cNvSpPr txBox="1"/>
          <p:nvPr/>
        </p:nvSpPr>
        <p:spPr>
          <a:xfrm>
            <a:off x="2435328" y="6194598"/>
            <a:ext cx="1297329" cy="338554"/>
          </a:xfrm>
          <a:prstGeom prst="rect">
            <a:avLst/>
          </a:prstGeom>
          <a:solidFill>
            <a:schemeClr val="bg1"/>
          </a:solidFill>
        </p:spPr>
        <p:txBody>
          <a:bodyPr wrap="square" rtlCol="0">
            <a:spAutoFit/>
          </a:bodyPr>
          <a:lstStyle/>
          <a:p>
            <a:r>
              <a:rPr lang="en-US" altLang="ko-KR" sz="1600" dirty="0">
                <a:latin typeface="HyhwpEQ" panose="02030600000101010101" pitchFamily="18" charset="-127"/>
                <a:ea typeface="HyhwpEQ" panose="02030600000101010101" pitchFamily="18" charset="-127"/>
              </a:rPr>
              <a:t>    Time</a:t>
            </a:r>
            <a:endParaRPr lang="ko-KR" altLang="en-US" sz="1600" dirty="0">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110319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Conclusion</a:t>
            </a:r>
            <a:endParaRPr lang="ko-KR" altLang="en-US" sz="2800" dirty="0">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7BF2AC0-0ACB-4544-9972-C8446C2E03F8}"/>
              </a:ext>
            </a:extLst>
          </p:cNvPr>
          <p:cNvSpPr txBox="1"/>
          <p:nvPr/>
        </p:nvSpPr>
        <p:spPr>
          <a:xfrm>
            <a:off x="6863351" y="4308685"/>
            <a:ext cx="2452708" cy="1128963"/>
          </a:xfrm>
          <a:prstGeom prst="rect">
            <a:avLst/>
          </a:prstGeom>
          <a:noFill/>
        </p:spPr>
        <p:txBody>
          <a:bodyPr wrap="square" rtlCol="0">
            <a:spAutoFit/>
          </a:bodyPr>
          <a:lstStyle/>
          <a:p>
            <a:pPr algn="ctr">
              <a:lnSpc>
                <a:spcPct val="150000"/>
              </a:lnSpc>
            </a:pPr>
            <a:r>
              <a:rPr lang="en-US" altLang="ko-KR" sz="2400" dirty="0">
                <a:latin typeface="HyhwpEQ" panose="02030600000101010101" pitchFamily="18" charset="-127"/>
                <a:ea typeface="HyhwpEQ" panose="02030600000101010101" pitchFamily="18" charset="-127"/>
              </a:rPr>
              <a:t>Optimize  </a:t>
            </a:r>
          </a:p>
          <a:p>
            <a:pPr algn="ctr">
              <a:lnSpc>
                <a:spcPct val="150000"/>
              </a:lnSpc>
            </a:pPr>
            <a:r>
              <a:rPr lang="en-US" altLang="ko-KR" sz="2400" dirty="0">
                <a:latin typeface="HyhwpEQ" panose="02030600000101010101" pitchFamily="18" charset="-127"/>
                <a:ea typeface="HyhwpEQ" panose="02030600000101010101" pitchFamily="18" charset="-127"/>
              </a:rPr>
              <a:t>the traffic Jam</a:t>
            </a:r>
            <a:endParaRPr lang="ko-KR" altLang="en-US" sz="2400" dirty="0">
              <a:latin typeface="HyhwpEQ" panose="02030600000101010101" pitchFamily="18" charset="-127"/>
              <a:ea typeface="HyhwpEQ" panose="02030600000101010101" pitchFamily="18" charset="-127"/>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03027E8-ABEA-45FD-9CB6-5D595E8A8BE2}"/>
                  </a:ext>
                </a:extLst>
              </p:cNvPr>
              <p:cNvSpPr txBox="1"/>
              <p:nvPr/>
            </p:nvSpPr>
            <p:spPr>
              <a:xfrm>
                <a:off x="432000" y="1487914"/>
                <a:ext cx="11702371" cy="211628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During rush hour, the </a:t>
                </a:r>
                <a14:m>
                  <m:oMath xmlns:m="http://schemas.openxmlformats.org/officeDocument/2006/math">
                    <m:sSub>
                      <m:sSubPr>
                        <m:ctrlPr>
                          <a:rPr lang="en-US" altLang="ko-KR" sz="1800" i="1" smtClean="0">
                            <a:latin typeface="Cambria Math" panose="02040503050406030204" pitchFamily="18" charset="0"/>
                            <a:ea typeface="나눔바른고딕" panose="020B0603020101020101" pitchFamily="50" charset="-127"/>
                          </a:rPr>
                        </m:ctrlPr>
                      </m:sSubPr>
                      <m:e>
                        <m:r>
                          <a:rPr lang="en-US" altLang="ko-KR" sz="1800" b="0" i="1" smtClean="0">
                            <a:latin typeface="Cambria Math" panose="02040503050406030204" pitchFamily="18" charset="0"/>
                            <a:ea typeface="나눔바른고딕" panose="020B0603020101020101" pitchFamily="50" charset="-127"/>
                          </a:rPr>
                          <m:t>𝑞</m:t>
                        </m:r>
                      </m:e>
                      <m:sub>
                        <m:r>
                          <a:rPr lang="en-US" altLang="ko-KR" sz="1800" b="0" i="1" smtClean="0">
                            <a:latin typeface="Cambria Math" panose="02040503050406030204" pitchFamily="18" charset="0"/>
                            <a:ea typeface="나눔바른고딕" panose="020B0603020101020101" pitchFamily="50" charset="-127"/>
                          </a:rPr>
                          <m:t>𝑐</m:t>
                        </m:r>
                      </m:sub>
                    </m:sSub>
                  </m:oMath>
                </a14:m>
                <a:r>
                  <a:rPr lang="en-US" altLang="ko-KR" dirty="0">
                    <a:latin typeface="HyhwpEQ" panose="02030600000101010101" pitchFamily="18" charset="-127"/>
                    <a:ea typeface="HyhwpEQ" panose="02030600000101010101" pitchFamily="18" charset="-127"/>
                  </a:rPr>
                  <a:t> value was lower than the usual </a:t>
                </a:r>
                <a14:m>
                  <m:oMath xmlns:m="http://schemas.openxmlformats.org/officeDocument/2006/math">
                    <m:sSub>
                      <m:sSubPr>
                        <m:ctrlPr>
                          <a:rPr lang="en-US" altLang="ko-KR" i="1">
                            <a:latin typeface="Cambria Math" panose="02040503050406030204" pitchFamily="18" charset="0"/>
                            <a:ea typeface="나눔바른고딕" panose="020B0603020101020101" pitchFamily="50" charset="-127"/>
                          </a:rPr>
                        </m:ctrlPr>
                      </m:sSubPr>
                      <m:e>
                        <m:r>
                          <a:rPr lang="en-US" altLang="ko-KR" i="1">
                            <a:latin typeface="Cambria Math" panose="02040503050406030204" pitchFamily="18" charset="0"/>
                            <a:ea typeface="나눔바른고딕" panose="020B0603020101020101" pitchFamily="50" charset="-127"/>
                          </a:rPr>
                          <m:t>𝑞</m:t>
                        </m:r>
                      </m:e>
                      <m:sub>
                        <m:r>
                          <a:rPr lang="en-US" altLang="ko-KR" i="1">
                            <a:latin typeface="Cambria Math" panose="02040503050406030204" pitchFamily="18" charset="0"/>
                            <a:ea typeface="나눔바른고딕" panose="020B0603020101020101" pitchFamily="50" charset="-127"/>
                          </a:rPr>
                          <m:t>𝑐</m:t>
                        </m:r>
                      </m:sub>
                    </m:sSub>
                  </m:oMath>
                </a14:m>
                <a:r>
                  <a:rPr lang="en-US" altLang="ko-KR" dirty="0">
                    <a:latin typeface="HyhwpEQ" panose="02030600000101010101" pitchFamily="18" charset="-127"/>
                    <a:ea typeface="HyhwpEQ" panose="02030600000101010101" pitchFamily="18" charset="-127"/>
                  </a:rPr>
                  <a:t> value.</a:t>
                </a:r>
              </a:p>
              <a:p>
                <a:pPr marL="285750" indent="-285750">
                  <a:lnSpc>
                    <a:spcPct val="150000"/>
                  </a:lnSpc>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We observed the </a:t>
                </a:r>
                <a:r>
                  <a:rPr lang="en-US" altLang="ko-KR" dirty="0">
                    <a:solidFill>
                      <a:schemeClr val="accent2">
                        <a:lumMod val="75000"/>
                      </a:schemeClr>
                    </a:solidFill>
                    <a:latin typeface="HyhwpEQ" panose="02030600000101010101" pitchFamily="18" charset="-127"/>
                    <a:ea typeface="HyhwpEQ" panose="02030600000101010101" pitchFamily="18" charset="-127"/>
                  </a:rPr>
                  <a:t>phase transition </a:t>
                </a:r>
                <a:r>
                  <a:rPr lang="en-US" altLang="ko-KR" dirty="0">
                    <a:latin typeface="HyhwpEQ" panose="02030600000101010101" pitchFamily="18" charset="-127"/>
                    <a:ea typeface="HyhwpEQ" panose="02030600000101010101" pitchFamily="18" charset="-127"/>
                  </a:rPr>
                  <a:t>in traffic dynamics, and applied percolation theory to the road network </a:t>
                </a:r>
              </a:p>
              <a:p>
                <a:pPr>
                  <a:lnSpc>
                    <a:spcPct val="150000"/>
                  </a:lnSpc>
                </a:pPr>
                <a:r>
                  <a:rPr lang="en-US" altLang="ko-KR" dirty="0">
                    <a:latin typeface="HyhwpEQ" panose="02030600000101010101" pitchFamily="18" charset="-127"/>
                    <a:ea typeface="HyhwpEQ" panose="02030600000101010101" pitchFamily="18" charset="-127"/>
                  </a:rPr>
                  <a:t>    to find out which dimension the </a:t>
                </a:r>
                <a14:m>
                  <m:oMath xmlns:m="http://schemas.openxmlformats.org/officeDocument/2006/math">
                    <m:sSub>
                      <m:sSubPr>
                        <m:ctrlPr>
                          <a:rPr lang="en-US" altLang="ko-KR" i="1" smtClean="0">
                            <a:latin typeface="Cambria Math" panose="02040503050406030204" pitchFamily="18" charset="0"/>
                            <a:ea typeface="나눔바른고딕" panose="020B0603020101020101" pitchFamily="50" charset="-127"/>
                          </a:rPr>
                        </m:ctrlPr>
                      </m:sSubPr>
                      <m:e>
                        <m:r>
                          <a:rPr lang="en-US" altLang="ko-KR" i="1">
                            <a:latin typeface="Cambria Math" panose="02040503050406030204" pitchFamily="18" charset="0"/>
                            <a:ea typeface="나눔바른고딕" panose="020B0603020101020101" pitchFamily="50" charset="-127"/>
                          </a:rPr>
                          <m:t>𝑞</m:t>
                        </m:r>
                      </m:e>
                      <m:sub>
                        <m:r>
                          <a:rPr lang="en-US" altLang="ko-KR" i="1">
                            <a:latin typeface="Cambria Math" panose="02040503050406030204" pitchFamily="18" charset="0"/>
                            <a:ea typeface="나눔바른고딕" panose="020B0603020101020101" pitchFamily="50" charset="-127"/>
                          </a:rPr>
                          <m:t>𝑐</m:t>
                        </m:r>
                      </m:sub>
                    </m:sSub>
                  </m:oMath>
                </a14:m>
                <a:r>
                  <a:rPr lang="en-US" altLang="ko-KR" dirty="0">
                    <a:latin typeface="HyhwpEQ" panose="02030600000101010101" pitchFamily="18" charset="-127"/>
                    <a:ea typeface="HyhwpEQ" panose="02030600000101010101" pitchFamily="18" charset="-127"/>
                  </a:rPr>
                  <a:t> value according to the traffic situation acts like.  </a:t>
                </a:r>
              </a:p>
              <a:p>
                <a:pPr marL="285750" indent="-285750">
                  <a:lnSpc>
                    <a:spcPct val="150000"/>
                  </a:lnSpc>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During non rush hour, the network behave like a </a:t>
                </a:r>
                <a:r>
                  <a:rPr lang="en-US" altLang="ko-KR" dirty="0">
                    <a:solidFill>
                      <a:schemeClr val="accent2">
                        <a:lumMod val="50000"/>
                      </a:schemeClr>
                    </a:solidFill>
                    <a:latin typeface="HyhwpEQ" panose="02030600000101010101" pitchFamily="18" charset="-127"/>
                    <a:ea typeface="HyhwpEQ" panose="02030600000101010101" pitchFamily="18" charset="-127"/>
                  </a:rPr>
                  <a:t>small-world network </a:t>
                </a:r>
                <a:r>
                  <a:rPr lang="en-US" altLang="ko-KR" dirty="0">
                    <a:latin typeface="HyhwpEQ" panose="02030600000101010101" pitchFamily="18" charset="-127"/>
                    <a:ea typeface="HyhwpEQ" panose="02030600000101010101" pitchFamily="18" charset="-127"/>
                  </a:rPr>
                  <a:t>interacting at a high dimension.</a:t>
                </a:r>
              </a:p>
              <a:p>
                <a:pPr>
                  <a:lnSpc>
                    <a:spcPct val="150000"/>
                  </a:lnSpc>
                </a:pPr>
                <a:endParaRPr lang="ko-KR" altLang="en-US" dirty="0">
                  <a:latin typeface="HyhwpEQ" panose="02030600000101010101" pitchFamily="18" charset="-127"/>
                  <a:ea typeface="HyhwpEQ" panose="02030600000101010101" pitchFamily="18" charset="-127"/>
                </a:endParaRPr>
              </a:p>
            </p:txBody>
          </p:sp>
        </mc:Choice>
        <mc:Fallback>
          <p:sp>
            <p:nvSpPr>
              <p:cNvPr id="4" name="TextBox 3">
                <a:extLst>
                  <a:ext uri="{FF2B5EF4-FFF2-40B4-BE49-F238E27FC236}">
                    <a16:creationId xmlns:a16="http://schemas.microsoft.com/office/drawing/2014/main" id="{203027E8-ABEA-45FD-9CB6-5D595E8A8BE2}"/>
                  </a:ext>
                </a:extLst>
              </p:cNvPr>
              <p:cNvSpPr txBox="1">
                <a:spLocks noRot="1" noChangeAspect="1" noMove="1" noResize="1" noEditPoints="1" noAdjustHandles="1" noChangeArrowheads="1" noChangeShapeType="1" noTextEdit="1"/>
              </p:cNvSpPr>
              <p:nvPr/>
            </p:nvSpPr>
            <p:spPr>
              <a:xfrm>
                <a:off x="432000" y="1487914"/>
                <a:ext cx="11702371" cy="2116285"/>
              </a:xfrm>
              <a:prstGeom prst="rect">
                <a:avLst/>
              </a:prstGeom>
              <a:blipFill>
                <a:blip r:embed="rId3"/>
                <a:stretch>
                  <a:fillRect l="-365"/>
                </a:stretch>
              </a:blipFill>
            </p:spPr>
            <p:txBody>
              <a:bodyPr/>
              <a:lstStyle/>
              <a:p>
                <a:r>
                  <a:rPr lang="ko-KR" altLang="en-US">
                    <a:noFill/>
                  </a:rPr>
                  <a:t> </a:t>
                </a:r>
              </a:p>
            </p:txBody>
          </p:sp>
        </mc:Fallback>
      </mc:AlternateContent>
      <p:sp>
        <p:nvSpPr>
          <p:cNvPr id="7" name="사각형: 둥근 모서리 6">
            <a:extLst>
              <a:ext uri="{FF2B5EF4-FFF2-40B4-BE49-F238E27FC236}">
                <a16:creationId xmlns:a16="http://schemas.microsoft.com/office/drawing/2014/main" id="{03A8CE0C-B40A-4F91-AB9E-FE98DB4BB31B}"/>
              </a:ext>
            </a:extLst>
          </p:cNvPr>
          <p:cNvSpPr/>
          <p:nvPr/>
        </p:nvSpPr>
        <p:spPr>
          <a:xfrm>
            <a:off x="1643042" y="3488819"/>
            <a:ext cx="3047669" cy="651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HyhwpEQ" panose="02030600000101010101" pitchFamily="18" charset="-127"/>
                <a:ea typeface="HyhwpEQ" panose="02030600000101010101" pitchFamily="18" charset="-127"/>
              </a:rPr>
              <a:t>Betweenness centrality</a:t>
            </a:r>
          </a:p>
        </p:txBody>
      </p:sp>
      <p:sp>
        <p:nvSpPr>
          <p:cNvPr id="9" name="사각형: 둥근 모서리 8">
            <a:extLst>
              <a:ext uri="{FF2B5EF4-FFF2-40B4-BE49-F238E27FC236}">
                <a16:creationId xmlns:a16="http://schemas.microsoft.com/office/drawing/2014/main" id="{C1F013E1-2573-482C-B79D-2D988D534C69}"/>
              </a:ext>
            </a:extLst>
          </p:cNvPr>
          <p:cNvSpPr/>
          <p:nvPr/>
        </p:nvSpPr>
        <p:spPr>
          <a:xfrm>
            <a:off x="1643042" y="4533008"/>
            <a:ext cx="3047668" cy="651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HyhwpEQ" panose="02030600000101010101" pitchFamily="18" charset="-127"/>
                <a:ea typeface="HyhwpEQ" panose="02030600000101010101" pitchFamily="18" charset="-127"/>
              </a:rPr>
              <a:t>Critical exponent </a:t>
            </a: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3" name="직선 화살표 연결선 22">
            <a:extLst>
              <a:ext uri="{FF2B5EF4-FFF2-40B4-BE49-F238E27FC236}">
                <a16:creationId xmlns:a16="http://schemas.microsoft.com/office/drawing/2014/main" id="{2A46712B-EB86-4AB7-9513-71A08E144E8A}"/>
              </a:ext>
            </a:extLst>
          </p:cNvPr>
          <p:cNvCxnSpPr>
            <a:cxnSpLocks/>
            <a:stCxn id="7" idx="3"/>
          </p:cNvCxnSpPr>
          <p:nvPr/>
        </p:nvCxnSpPr>
        <p:spPr>
          <a:xfrm>
            <a:off x="4690711" y="3814574"/>
            <a:ext cx="1245569" cy="104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75BC80-1E24-422C-BDEC-6B2B5E1BCB08}"/>
              </a:ext>
            </a:extLst>
          </p:cNvPr>
          <p:cNvCxnSpPr>
            <a:cxnSpLocks/>
          </p:cNvCxnSpPr>
          <p:nvPr/>
        </p:nvCxnSpPr>
        <p:spPr>
          <a:xfrm>
            <a:off x="4690710" y="4873167"/>
            <a:ext cx="126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86EA9EE-53AD-409B-B601-70D1709C3C41}"/>
              </a:ext>
            </a:extLst>
          </p:cNvPr>
          <p:cNvCxnSpPr>
            <a:cxnSpLocks/>
          </p:cNvCxnSpPr>
          <p:nvPr/>
        </p:nvCxnSpPr>
        <p:spPr>
          <a:xfrm flipV="1">
            <a:off x="4690710" y="4887572"/>
            <a:ext cx="1263720" cy="1029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BC4F521F-EE81-487E-8444-144F360D442D}"/>
              </a:ext>
            </a:extLst>
          </p:cNvPr>
          <p:cNvSpPr/>
          <p:nvPr/>
        </p:nvSpPr>
        <p:spPr>
          <a:xfrm>
            <a:off x="5784350" y="4685016"/>
            <a:ext cx="250004" cy="384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30" name="화살표: 오른쪽 29">
            <a:extLst>
              <a:ext uri="{FF2B5EF4-FFF2-40B4-BE49-F238E27FC236}">
                <a16:creationId xmlns:a16="http://schemas.microsoft.com/office/drawing/2014/main" id="{E19EB5E7-2AB4-46A8-9570-85C3BC823C1D}"/>
              </a:ext>
            </a:extLst>
          </p:cNvPr>
          <p:cNvSpPr/>
          <p:nvPr/>
        </p:nvSpPr>
        <p:spPr>
          <a:xfrm>
            <a:off x="5804355" y="4750523"/>
            <a:ext cx="432058" cy="252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263967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275921-3F5A-474B-86A5-69061B60EFF7}"/>
              </a:ext>
            </a:extLst>
          </p:cNvPr>
          <p:cNvSpPr txBox="1"/>
          <p:nvPr/>
        </p:nvSpPr>
        <p:spPr>
          <a:xfrm>
            <a:off x="590550" y="1929110"/>
            <a:ext cx="11601450" cy="2092881"/>
          </a:xfrm>
          <a:prstGeom prst="rect">
            <a:avLst/>
          </a:prstGeom>
          <a:noFill/>
        </p:spPr>
        <p:txBody>
          <a:bodyPr wrap="square">
            <a:spAutoFit/>
          </a:bodyPr>
          <a:lstStyle/>
          <a:p>
            <a:pPr>
              <a:lnSpc>
                <a:spcPct val="150000"/>
              </a:lnSpc>
            </a:pPr>
            <a:r>
              <a:rPr lang="en-US" altLang="ko-KR" sz="1600" dirty="0">
                <a:latin typeface="HyhwpEQ" panose="02030600000101010101" pitchFamily="18" charset="-127"/>
                <a:ea typeface="HyhwpEQ" panose="02030600000101010101" pitchFamily="18" charset="-127"/>
              </a:rPr>
              <a:t>[1] Feng Guo, </a:t>
            </a:r>
            <a:r>
              <a:rPr lang="en-US" altLang="ko-KR" sz="1600" dirty="0" err="1">
                <a:latin typeface="HyhwpEQ" panose="02030600000101010101" pitchFamily="18" charset="-127"/>
                <a:ea typeface="HyhwpEQ" panose="02030600000101010101" pitchFamily="18" charset="-127"/>
              </a:rPr>
              <a:t>Dongqing</a:t>
            </a:r>
            <a:r>
              <a:rPr lang="en-US" altLang="ko-KR" sz="1600" dirty="0">
                <a:latin typeface="HyhwpEQ" panose="02030600000101010101" pitchFamily="18" charset="-127"/>
                <a:ea typeface="HyhwpEQ" panose="02030600000101010101" pitchFamily="18" charset="-127"/>
              </a:rPr>
              <a:t> Zhang, Yucheng Dong(2019) </a:t>
            </a:r>
          </a:p>
          <a:p>
            <a:pPr>
              <a:lnSpc>
                <a:spcPct val="150000"/>
              </a:lnSpc>
            </a:pPr>
            <a:r>
              <a:rPr lang="en-US" altLang="ko-KR" sz="1600" dirty="0">
                <a:latin typeface="나눔바른고딕" panose="020B0603020101020101" pitchFamily="50" charset="-127"/>
                <a:ea typeface="나눔바른고딕" panose="020B0603020101020101" pitchFamily="50" charset="-127"/>
              </a:rPr>
              <a:t>Urban link travel speed dataset from a megacity road network</a:t>
            </a:r>
            <a:r>
              <a:rPr lang="en-US" altLang="ko-KR" sz="1600" dirty="0">
                <a:latin typeface="HyhwpEQ" panose="02030600000101010101" pitchFamily="18" charset="-127"/>
                <a:ea typeface="HyhwpEQ" panose="02030600000101010101" pitchFamily="18" charset="-127"/>
              </a:rPr>
              <a:t>. Scientific Data 6(61)</a:t>
            </a:r>
          </a:p>
          <a:p>
            <a:endParaRPr lang="en-US" altLang="ko-KR" sz="1600" dirty="0">
              <a:latin typeface="HyhwpEQ" panose="02030600000101010101" pitchFamily="18" charset="-127"/>
              <a:ea typeface="HyhwpEQ" panose="02030600000101010101" pitchFamily="18" charset="-127"/>
            </a:endParaRPr>
          </a:p>
          <a:p>
            <a:pPr>
              <a:lnSpc>
                <a:spcPct val="150000"/>
              </a:lnSpc>
            </a:pPr>
            <a:r>
              <a:rPr lang="en-US" altLang="ko-KR" sz="1600" dirty="0">
                <a:latin typeface="HyhwpEQ" panose="02030600000101010101" pitchFamily="18" charset="-127"/>
                <a:ea typeface="HyhwpEQ" panose="02030600000101010101" pitchFamily="18" charset="-127"/>
              </a:rPr>
              <a:t>[2] </a:t>
            </a:r>
            <a:r>
              <a:rPr lang="en-US" altLang="ko-KR" sz="1600" dirty="0" err="1">
                <a:latin typeface="HyhwpEQ" panose="02030600000101010101" pitchFamily="18" charset="-127"/>
                <a:ea typeface="HyhwpEQ" panose="02030600000101010101" pitchFamily="18" charset="-127"/>
              </a:rPr>
              <a:t>Guanwen</a:t>
            </a:r>
            <a:r>
              <a:rPr lang="en-US" altLang="ko-KR" sz="1600" dirty="0">
                <a:latin typeface="HyhwpEQ" panose="02030600000101010101" pitchFamily="18" charset="-127"/>
                <a:ea typeface="HyhwpEQ" panose="02030600000101010101" pitchFamily="18" charset="-127"/>
              </a:rPr>
              <a:t> Zeng, Daqing Li(2019) Switch between critical percolation modes in city traffic dynamics. PNAS 116(1), 23-28</a:t>
            </a:r>
            <a:endParaRPr lang="ko-KR" altLang="en-US" sz="1600" dirty="0">
              <a:latin typeface="HyhwpEQ" panose="02030600000101010101" pitchFamily="18" charset="-127"/>
              <a:ea typeface="HyhwpEQ" panose="02030600000101010101" pitchFamily="18" charset="-127"/>
            </a:endParaRPr>
          </a:p>
          <a:p>
            <a:endParaRPr lang="ko-KR" altLang="en-US" sz="1800" dirty="0">
              <a:latin typeface="HyhwpEQ" panose="02030600000101010101" pitchFamily="18" charset="-127"/>
              <a:ea typeface="HyhwpEQ" panose="02030600000101010101" pitchFamily="18" charset="-127"/>
            </a:endParaRPr>
          </a:p>
        </p:txBody>
      </p:sp>
      <p:sp>
        <p:nvSpPr>
          <p:cNvPr id="6" name="제목 1">
            <a:extLst>
              <a:ext uri="{FF2B5EF4-FFF2-40B4-BE49-F238E27FC236}">
                <a16:creationId xmlns:a16="http://schemas.microsoft.com/office/drawing/2014/main" id="{B2957CEF-B792-436D-8776-953E767E0E74}"/>
              </a:ext>
            </a:extLst>
          </p:cNvPr>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References</a:t>
            </a:r>
            <a:endParaRPr lang="ko-KR" altLang="en-US" sz="2800" dirty="0">
              <a:latin typeface="나눔바른고딕" panose="020B0603020101020101" pitchFamily="50" charset="-127"/>
              <a:ea typeface="나눔바른고딕" panose="020B0603020101020101" pitchFamily="50" charset="-127"/>
            </a:endParaRPr>
          </a:p>
        </p:txBody>
      </p:sp>
      <mc:AlternateContent xmlns:mc="http://schemas.openxmlformats.org/markup-compatibility/2006">
        <mc:Choice xmlns:am3d="http://schemas.microsoft.com/office/drawing/2017/model3d" Requires="am3d">
          <p:graphicFrame>
            <p:nvGraphicFramePr>
              <p:cNvPr id="24" name="3D 모델 23" descr="SUV">
                <a:extLst>
                  <a:ext uri="{FF2B5EF4-FFF2-40B4-BE49-F238E27FC236}">
                    <a16:creationId xmlns:a16="http://schemas.microsoft.com/office/drawing/2014/main" id="{65AB196E-1EF8-4BDF-B0AF-16C011177523}"/>
                  </a:ext>
                </a:extLst>
              </p:cNvPr>
              <p:cNvGraphicFramePr>
                <a:graphicFrameLocks noChangeAspect="1"/>
              </p:cNvGraphicFramePr>
              <p:nvPr>
                <p:extLst>
                  <p:ext uri="{D42A27DB-BD31-4B8C-83A1-F6EECF244321}">
                    <p14:modId xmlns:p14="http://schemas.microsoft.com/office/powerpoint/2010/main" val="2239986755"/>
                  </p:ext>
                </p:extLst>
              </p:nvPr>
            </p:nvGraphicFramePr>
            <p:xfrm>
              <a:off x="7862592" y="4445630"/>
              <a:ext cx="2531146" cy="1546810"/>
            </p:xfrm>
            <a:graphic>
              <a:graphicData uri="http://schemas.microsoft.com/office/drawing/2017/model3d">
                <am3d:model3d r:embed="rId3">
                  <am3d:spPr>
                    <a:xfrm>
                      <a:off x="0" y="0"/>
                      <a:ext cx="2531146" cy="1546810"/>
                    </a:xfrm>
                    <a:prstGeom prst="rect">
                      <a:avLst/>
                    </a:prstGeom>
                  </am3d:spPr>
                  <am3d:camera>
                    <am3d:pos x="0" y="0" z="54140998"/>
                    <am3d:up dx="0" dy="36000000" dz="0"/>
                    <am3d:lookAt x="0" y="0" z="0"/>
                    <am3d:perspective fov="2700000"/>
                  </am3d:camera>
                  <am3d:trans>
                    <am3d:meterPerModelUnit n="314898" d="1000000"/>
                    <am3d:preTrans dx="0" dy="-6341075" dz="0"/>
                    <am3d:scale>
                      <am3d:sx n="1000000" d="1000000"/>
                      <am3d:sy n="1000000" d="1000000"/>
                      <am3d:sz n="1000000" d="1000000"/>
                    </am3d:scale>
                    <am3d:rot ax="2814416" ay="3661346" az="2584683"/>
                    <am3d:postTrans dx="0" dy="0" dz="0"/>
                  </am3d:trans>
                  <am3d:raster rName="Office3DRenderer" rVer="16.0.8326">
                    <am3d:blip r:embed="rId4"/>
                  </am3d:raster>
                  <am3d:objViewport viewportSz="2953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모델 23" descr="SUV">
                <a:extLst>
                  <a:ext uri="{FF2B5EF4-FFF2-40B4-BE49-F238E27FC236}">
                    <a16:creationId xmlns:a16="http://schemas.microsoft.com/office/drawing/2014/main" id="{65AB196E-1EF8-4BDF-B0AF-16C011177523}"/>
                  </a:ext>
                </a:extLst>
              </p:cNvPr>
              <p:cNvPicPr>
                <a:picLocks noGrp="1" noRot="1" noChangeAspect="1" noMove="1" noResize="1" noEditPoints="1" noAdjustHandles="1" noChangeArrowheads="1" noChangeShapeType="1" noCrop="1"/>
              </p:cNvPicPr>
              <p:nvPr/>
            </p:nvPicPr>
            <p:blipFill>
              <a:blip r:embed="rId4"/>
              <a:stretch>
                <a:fillRect/>
              </a:stretch>
            </p:blipFill>
            <p:spPr>
              <a:xfrm>
                <a:off x="7862592" y="4445630"/>
                <a:ext cx="2531146" cy="1546810"/>
              </a:xfrm>
              <a:prstGeom prst="rect">
                <a:avLst/>
              </a:prstGeom>
            </p:spPr>
          </p:pic>
        </mc:Fallback>
      </mc:AlternateContent>
      <p:sp>
        <p:nvSpPr>
          <p:cNvPr id="26" name="말풍선: 타원형 25">
            <a:extLst>
              <a:ext uri="{FF2B5EF4-FFF2-40B4-BE49-F238E27FC236}">
                <a16:creationId xmlns:a16="http://schemas.microsoft.com/office/drawing/2014/main" id="{F08CC5C1-576D-4BE0-A327-B2CDA7F69D93}"/>
              </a:ext>
            </a:extLst>
          </p:cNvPr>
          <p:cNvSpPr/>
          <p:nvPr/>
        </p:nvSpPr>
        <p:spPr>
          <a:xfrm>
            <a:off x="4656407" y="3861135"/>
            <a:ext cx="3009200" cy="20955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400" dirty="0">
                <a:solidFill>
                  <a:schemeClr val="tx1"/>
                </a:solidFill>
                <a:latin typeface="HyhwpEQ" panose="02030600000101010101" pitchFamily="18" charset="-127"/>
                <a:ea typeface="HyhwpEQ" panose="02030600000101010101" pitchFamily="18" charset="-127"/>
              </a:rPr>
              <a:t>Thank you </a:t>
            </a:r>
          </a:p>
          <a:p>
            <a:pPr algn="ctr">
              <a:lnSpc>
                <a:spcPct val="200000"/>
              </a:lnSpc>
            </a:pPr>
            <a:r>
              <a:rPr lang="en-US" altLang="ko-KR" sz="1800" dirty="0">
                <a:solidFill>
                  <a:schemeClr val="tx1"/>
                </a:solidFill>
                <a:latin typeface="HyhwpEQ" panose="02030600000101010101" pitchFamily="18" charset="-127"/>
                <a:ea typeface="HyhwpEQ" panose="02030600000101010101" pitchFamily="18" charset="-127"/>
              </a:rPr>
              <a:t>Question?</a:t>
            </a:r>
            <a:endParaRPr lang="ko-KR" altLang="en-US" sz="1800" dirty="0">
              <a:solidFill>
                <a:schemeClr val="tx1"/>
              </a:solidFill>
              <a:latin typeface="HyhwpEQ" panose="02030600000101010101" pitchFamily="18" charset="-127"/>
              <a:ea typeface="HyhwpEQ" panose="02030600000101010101" pitchFamily="18" charset="-127"/>
            </a:endParaRPr>
          </a:p>
        </p:txBody>
      </p:sp>
      <p:sp>
        <p:nvSpPr>
          <p:cNvPr id="27" name="TextBox 26">
            <a:extLst>
              <a:ext uri="{FF2B5EF4-FFF2-40B4-BE49-F238E27FC236}">
                <a16:creationId xmlns:a16="http://schemas.microsoft.com/office/drawing/2014/main" id="{E747A68F-A72F-485D-8A70-B203C05D9CF7}"/>
              </a:ext>
            </a:extLst>
          </p:cNvPr>
          <p:cNvSpPr txBox="1"/>
          <p:nvPr/>
        </p:nvSpPr>
        <p:spPr>
          <a:xfrm>
            <a:off x="590550" y="6165112"/>
            <a:ext cx="4196983" cy="338554"/>
          </a:xfrm>
          <a:prstGeom prst="rect">
            <a:avLst/>
          </a:prstGeom>
          <a:noFill/>
        </p:spPr>
        <p:txBody>
          <a:bodyPr wrap="none" rtlCol="0">
            <a:spAutoFit/>
          </a:bodyPr>
          <a:lstStyle/>
          <a:p>
            <a:r>
              <a:rPr lang="en-US" altLang="ko-KR" sz="1600" dirty="0">
                <a:latin typeface="HyhwpEQ" panose="02030600000101010101" pitchFamily="18" charset="-127"/>
                <a:ea typeface="HyhwpEQ" panose="02030600000101010101" pitchFamily="18" charset="-127"/>
              </a:rPr>
              <a:t>Email address: t01094715372@gmail.com</a:t>
            </a:r>
            <a:endParaRPr lang="ko-KR" altLang="en-US" sz="1600" dirty="0">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3279547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content-gmp1-1.xx.fbcdn.net/v/t1.0-9/117786658_3141606545960458_4731706203211618262_n.jpg?_nc_cat=111&amp;_nc_sid=b9115d&amp;_nc_eui2=AeFqBNkP7Jd_EAViVcS3pae9sSQtGGvasNmxJC0Ya9qw2eC7EaMM3TRt-uj6PR0LfQr0t5EJadIDcX6103mlKZQb&amp;_nc_ohc=3WrhOGxYWGEAX-Urtn7&amp;_nc_ht=scontent-gmp1-1.xx&amp;oh=c8ae7190eea75b476927d5c00aaef891&amp;oe=5F62FD21">
            <a:extLst>
              <a:ext uri="{FF2B5EF4-FFF2-40B4-BE49-F238E27FC236}">
                <a16:creationId xmlns:a16="http://schemas.microsoft.com/office/drawing/2014/main" id="{5F42781F-587A-4E07-BA97-6C00300581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1086" y="2045561"/>
            <a:ext cx="3592453" cy="2701824"/>
          </a:xfrm>
          <a:prstGeom prst="roundRect">
            <a:avLst>
              <a:gd name="adj" fmla="val 13690"/>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3435F36F-E040-4FE7-B2E4-D94E2E79B15D}"/>
              </a:ext>
            </a:extLst>
          </p:cNvPr>
          <p:cNvSpPr txBox="1"/>
          <p:nvPr/>
        </p:nvSpPr>
        <p:spPr>
          <a:xfrm>
            <a:off x="8709884" y="1369433"/>
            <a:ext cx="2754857" cy="584775"/>
          </a:xfrm>
          <a:prstGeom prst="rect">
            <a:avLst/>
          </a:prstGeom>
          <a:noFill/>
        </p:spPr>
        <p:txBody>
          <a:bodyPr wrap="none" rtlCol="0">
            <a:spAutoFit/>
          </a:bodyPr>
          <a:lstStyle/>
          <a:p>
            <a:pPr algn="ctr"/>
            <a:r>
              <a:rPr lang="en-US" altLang="ko-KR" sz="1600" b="1" dirty="0">
                <a:solidFill>
                  <a:srgbClr val="002060"/>
                </a:solidFill>
              </a:rPr>
              <a:t>Complexity Science Group</a:t>
            </a:r>
          </a:p>
          <a:p>
            <a:pPr algn="ctr"/>
            <a:r>
              <a:rPr lang="en-US" altLang="ko-KR" sz="1600" dirty="0" err="1">
                <a:solidFill>
                  <a:srgbClr val="002060"/>
                </a:solidFill>
              </a:rPr>
              <a:t>Hanyang</a:t>
            </a:r>
            <a:r>
              <a:rPr lang="en-US" altLang="ko-KR" sz="1600" dirty="0">
                <a:solidFill>
                  <a:srgbClr val="002060"/>
                </a:solidFill>
              </a:rPr>
              <a:t> University ERICA</a:t>
            </a:r>
          </a:p>
        </p:txBody>
      </p:sp>
      <p:sp>
        <p:nvSpPr>
          <p:cNvPr id="9" name="TextBox 8">
            <a:extLst>
              <a:ext uri="{FF2B5EF4-FFF2-40B4-BE49-F238E27FC236}">
                <a16:creationId xmlns:a16="http://schemas.microsoft.com/office/drawing/2014/main" id="{2EA2162A-24AE-48C8-8B63-FECFFF8707DB}"/>
              </a:ext>
            </a:extLst>
          </p:cNvPr>
          <p:cNvSpPr txBox="1"/>
          <p:nvPr/>
        </p:nvSpPr>
        <p:spPr>
          <a:xfrm>
            <a:off x="1427245" y="1144128"/>
            <a:ext cx="5614037" cy="2169825"/>
          </a:xfrm>
          <a:prstGeom prst="rect">
            <a:avLst/>
          </a:prstGeom>
          <a:noFill/>
        </p:spPr>
        <p:txBody>
          <a:bodyPr wrap="none" rtlCol="0">
            <a:spAutoFit/>
          </a:bodyPr>
          <a:lstStyle/>
          <a:p>
            <a:r>
              <a:rPr lang="en-US" altLang="ko-KR" sz="11500" b="1" dirty="0">
                <a:solidFill>
                  <a:srgbClr val="002060"/>
                </a:solidFill>
              </a:rPr>
              <a:t>Thanks!</a:t>
            </a:r>
          </a:p>
          <a:p>
            <a:r>
              <a:rPr lang="en-US" altLang="ko-KR" sz="2000" dirty="0">
                <a:solidFill>
                  <a:srgbClr val="002060"/>
                </a:solidFill>
              </a:rPr>
              <a:t>please contact me! :D</a:t>
            </a:r>
            <a:endParaRPr lang="ko-KR" altLang="en-US" sz="700" dirty="0">
              <a:solidFill>
                <a:srgbClr val="002060"/>
              </a:solidFill>
            </a:endParaRPr>
          </a:p>
        </p:txBody>
      </p:sp>
      <p:sp>
        <p:nvSpPr>
          <p:cNvPr id="11" name="TextBox 10">
            <a:extLst>
              <a:ext uri="{FF2B5EF4-FFF2-40B4-BE49-F238E27FC236}">
                <a16:creationId xmlns:a16="http://schemas.microsoft.com/office/drawing/2014/main" id="{57F22EA5-7BC8-4781-BA72-D50B3B89BEDC}"/>
              </a:ext>
            </a:extLst>
          </p:cNvPr>
          <p:cNvSpPr txBox="1"/>
          <p:nvPr/>
        </p:nvSpPr>
        <p:spPr>
          <a:xfrm>
            <a:off x="358203" y="3485476"/>
            <a:ext cx="7752122" cy="2031325"/>
          </a:xfrm>
          <a:prstGeom prst="rect">
            <a:avLst/>
          </a:prstGeom>
          <a:noFill/>
        </p:spPr>
        <p:txBody>
          <a:bodyPr wrap="none" rtlCol="0">
            <a:spAutoFit/>
          </a:bodyPr>
          <a:lstStyle/>
          <a:p>
            <a:r>
              <a:rPr lang="en-US" altLang="ko-KR" sz="1400" dirty="0">
                <a:solidFill>
                  <a:srgbClr val="0070C0"/>
                </a:solidFill>
              </a:rPr>
              <a:t>Youngjai Park</a:t>
            </a:r>
            <a:r>
              <a:rPr lang="en-US" altLang="ko-KR" sz="1400" baseline="30000" dirty="0">
                <a:solidFill>
                  <a:srgbClr val="0070C0"/>
                </a:solidFill>
              </a:rPr>
              <a:t>1</a:t>
            </a:r>
            <a:r>
              <a:rPr lang="en-US" altLang="ko-KR" sz="1400" dirty="0">
                <a:solidFill>
                  <a:srgbClr val="0070C0"/>
                </a:solidFill>
              </a:rPr>
              <a:t>**, </a:t>
            </a:r>
            <a:r>
              <a:rPr lang="en-US" altLang="ko-KR" sz="1400" dirty="0" err="1">
                <a:solidFill>
                  <a:srgbClr val="0070C0"/>
                </a:solidFill>
              </a:rPr>
              <a:t>Hye</a:t>
            </a:r>
            <a:r>
              <a:rPr lang="en-US" altLang="ko-KR" sz="1400" dirty="0">
                <a:solidFill>
                  <a:srgbClr val="0070C0"/>
                </a:solidFill>
              </a:rPr>
              <a:t> </a:t>
            </a:r>
            <a:r>
              <a:rPr lang="en-US" altLang="ko-KR" sz="1400" dirty="0" err="1">
                <a:solidFill>
                  <a:srgbClr val="0070C0"/>
                </a:solidFill>
              </a:rPr>
              <a:t>Jin</a:t>
            </a:r>
            <a:r>
              <a:rPr lang="en-US" altLang="ko-KR" sz="1400" dirty="0">
                <a:solidFill>
                  <a:srgbClr val="0070C0"/>
                </a:solidFill>
              </a:rPr>
              <a:t> Park</a:t>
            </a:r>
            <a:r>
              <a:rPr lang="en-US" altLang="ko-KR" sz="1400" baseline="30000" dirty="0">
                <a:solidFill>
                  <a:srgbClr val="0070C0"/>
                </a:solidFill>
              </a:rPr>
              <a:t>2,3</a:t>
            </a:r>
            <a:r>
              <a:rPr lang="en-US" altLang="ko-KR" sz="1400" dirty="0">
                <a:solidFill>
                  <a:srgbClr val="0070C0"/>
                </a:solidFill>
              </a:rPr>
              <a:t>*, </a:t>
            </a:r>
            <a:r>
              <a:rPr lang="en-US" altLang="ko-KR" sz="1400" dirty="0" err="1">
                <a:solidFill>
                  <a:srgbClr val="0070C0"/>
                </a:solidFill>
              </a:rPr>
              <a:t>Seung</a:t>
            </a:r>
            <a:r>
              <a:rPr lang="en-US" altLang="ko-KR" sz="1400" dirty="0">
                <a:solidFill>
                  <a:srgbClr val="0070C0"/>
                </a:solidFill>
              </a:rPr>
              <a:t>-Woo Son</a:t>
            </a:r>
            <a:r>
              <a:rPr lang="en-US" altLang="ko-KR" sz="1400" baseline="30000" dirty="0">
                <a:solidFill>
                  <a:srgbClr val="0070C0"/>
                </a:solidFill>
              </a:rPr>
              <a:t>1†</a:t>
            </a:r>
          </a:p>
          <a:p>
            <a:endParaRPr lang="en-US" altLang="ko-KR" sz="1400" dirty="0">
              <a:solidFill>
                <a:srgbClr val="0070C0"/>
              </a:solidFill>
            </a:endParaRPr>
          </a:p>
          <a:p>
            <a:r>
              <a:rPr lang="en-US" altLang="ko-KR" sz="1400" baseline="30000" dirty="0">
                <a:solidFill>
                  <a:srgbClr val="0070C0"/>
                </a:solidFill>
              </a:rPr>
              <a:t>1</a:t>
            </a:r>
            <a:r>
              <a:rPr lang="en-US" altLang="ko-KR" sz="1400" dirty="0">
                <a:solidFill>
                  <a:srgbClr val="0070C0"/>
                </a:solidFill>
              </a:rPr>
              <a:t>Department of Applied Physics, </a:t>
            </a:r>
            <a:r>
              <a:rPr lang="en-US" altLang="ko-KR" sz="1400" dirty="0" err="1">
                <a:solidFill>
                  <a:srgbClr val="0070C0"/>
                </a:solidFill>
              </a:rPr>
              <a:t>Hanyang</a:t>
            </a:r>
            <a:r>
              <a:rPr lang="en-US" altLang="ko-KR" sz="1400" dirty="0">
                <a:solidFill>
                  <a:srgbClr val="0070C0"/>
                </a:solidFill>
              </a:rPr>
              <a:t> University, Korea</a:t>
            </a:r>
          </a:p>
          <a:p>
            <a:r>
              <a:rPr lang="en-US" altLang="ko-KR" sz="1400" baseline="30000" dirty="0">
                <a:solidFill>
                  <a:srgbClr val="0070C0"/>
                </a:solidFill>
              </a:rPr>
              <a:t>2</a:t>
            </a:r>
            <a:r>
              <a:rPr lang="en-US" altLang="ko-KR" sz="1400" dirty="0">
                <a:solidFill>
                  <a:srgbClr val="0070C0"/>
                </a:solidFill>
              </a:rPr>
              <a:t>Department of Evolutionary Theory, Max-Planck Institute for Evolutionary Biology, Germany</a:t>
            </a:r>
          </a:p>
          <a:p>
            <a:r>
              <a:rPr lang="en-US" altLang="ko-KR" sz="1400" baseline="30000" dirty="0">
                <a:solidFill>
                  <a:srgbClr val="0070C0"/>
                </a:solidFill>
              </a:rPr>
              <a:t>3</a:t>
            </a:r>
            <a:r>
              <a:rPr lang="en-US" altLang="ko-KR" sz="1400" dirty="0">
                <a:solidFill>
                  <a:srgbClr val="0070C0"/>
                </a:solidFill>
              </a:rPr>
              <a:t>Statistical Physics of Ecology and Evolution, APCTP, Korea</a:t>
            </a:r>
          </a:p>
          <a:p>
            <a:endParaRPr lang="en-US" altLang="ko-KR" sz="1400" dirty="0">
              <a:solidFill>
                <a:srgbClr val="0070C0"/>
              </a:solidFill>
            </a:endParaRPr>
          </a:p>
          <a:p>
            <a:r>
              <a:rPr lang="en-US" altLang="ko-KR" sz="1400" dirty="0">
                <a:solidFill>
                  <a:srgbClr val="0070C0"/>
                </a:solidFill>
              </a:rPr>
              <a:t>** : youngjai.park16@gmail.com</a:t>
            </a:r>
          </a:p>
          <a:p>
            <a:r>
              <a:rPr lang="en-US" altLang="ko-KR" sz="1400" dirty="0">
                <a:solidFill>
                  <a:srgbClr val="0070C0"/>
                </a:solidFill>
              </a:rPr>
              <a:t>* </a:t>
            </a:r>
            <a:r>
              <a:rPr lang="en-US" altLang="ko-KR" sz="1200" dirty="0">
                <a:solidFill>
                  <a:srgbClr val="0070C0"/>
                </a:solidFill>
              </a:rPr>
              <a:t> </a:t>
            </a:r>
            <a:r>
              <a:rPr lang="en-US" altLang="ko-KR" sz="1400" dirty="0">
                <a:solidFill>
                  <a:srgbClr val="0070C0"/>
                </a:solidFill>
              </a:rPr>
              <a:t> : hyejin.park@apctp.org</a:t>
            </a:r>
          </a:p>
          <a:p>
            <a:r>
              <a:rPr lang="en-US" altLang="ko-KR" sz="1400" dirty="0">
                <a:solidFill>
                  <a:srgbClr val="0070C0"/>
                </a:solidFill>
              </a:rPr>
              <a:t>†</a:t>
            </a:r>
            <a:r>
              <a:rPr lang="en-US" altLang="ko-KR" sz="1200" dirty="0">
                <a:solidFill>
                  <a:srgbClr val="0070C0"/>
                </a:solidFill>
              </a:rPr>
              <a:t> </a:t>
            </a:r>
            <a:r>
              <a:rPr lang="en-US" altLang="ko-KR" sz="1100" dirty="0">
                <a:solidFill>
                  <a:srgbClr val="0070C0"/>
                </a:solidFill>
              </a:rPr>
              <a:t>  </a:t>
            </a:r>
            <a:r>
              <a:rPr lang="en-US" altLang="ko-KR" sz="1400" dirty="0">
                <a:solidFill>
                  <a:srgbClr val="0070C0"/>
                </a:solidFill>
              </a:rPr>
              <a:t>: sonswoo@hanyang.ac.kr</a:t>
            </a:r>
          </a:p>
        </p:txBody>
      </p:sp>
    </p:spTree>
    <p:extLst>
      <p:ext uri="{BB962C8B-B14F-4D97-AF65-F5344CB8AC3E}">
        <p14:creationId xmlns:p14="http://schemas.microsoft.com/office/powerpoint/2010/main" val="195149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DBA7C4-65D8-4E23-A1AB-B49626184A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A5582E8-A809-4E49-8605-5A94512D5C3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5B39C02-92BD-42CF-9924-2633E9E419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885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0A44F6-00D0-4C96-B49C-CA51936073D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EEB07B3-848B-4163-ADDA-2BC23F482772}"/>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AEAE4DB-5ECC-420A-B07B-DBE6B391321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694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207822-FB05-4E33-9F92-5C0DEAB56A3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F93F562-2713-4C01-8DFF-951AA5D03EDF}"/>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19625FE6-6D30-42A9-8785-CEB29D08B5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3971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BDDB693E-27F5-405D-A05E-C2754AF8D107}"/>
              </a:ext>
            </a:extLst>
          </p:cNvPr>
          <p:cNvGrpSpPr/>
          <p:nvPr/>
        </p:nvGrpSpPr>
        <p:grpSpPr>
          <a:xfrm>
            <a:off x="3084635" y="1890346"/>
            <a:ext cx="6022731" cy="4070839"/>
            <a:chOff x="1629669" y="2200847"/>
            <a:chExt cx="4086731" cy="2843379"/>
          </a:xfrm>
        </p:grpSpPr>
        <p:pic>
          <p:nvPicPr>
            <p:cNvPr id="5" name="그림 4">
              <a:extLst>
                <a:ext uri="{FF2B5EF4-FFF2-40B4-BE49-F238E27FC236}">
                  <a16:creationId xmlns:a16="http://schemas.microsoft.com/office/drawing/2014/main" id="{45468673-083F-44A6-8BCC-3888ACE0F54F}"/>
                </a:ext>
              </a:extLst>
            </p:cNvPr>
            <p:cNvPicPr>
              <a:picLocks noChangeAspect="1"/>
            </p:cNvPicPr>
            <p:nvPr/>
          </p:nvPicPr>
          <p:blipFill rotWithShape="1">
            <a:blip r:embed="rId2"/>
            <a:srcRect l="42885" t="61905" r="29205" b="6884"/>
            <a:stretch/>
          </p:blipFill>
          <p:spPr>
            <a:xfrm>
              <a:off x="1629669" y="2200847"/>
              <a:ext cx="3998244" cy="2843379"/>
            </a:xfrm>
            <a:prstGeom prst="rect">
              <a:avLst/>
            </a:prstGeom>
          </p:spPr>
        </p:pic>
        <p:cxnSp>
          <p:nvCxnSpPr>
            <p:cNvPr id="6" name="직선 연결선 5">
              <a:extLst>
                <a:ext uri="{FF2B5EF4-FFF2-40B4-BE49-F238E27FC236}">
                  <a16:creationId xmlns:a16="http://schemas.microsoft.com/office/drawing/2014/main" id="{4E454AE7-4A9C-4264-B341-1FF7719EF2A6}"/>
                </a:ext>
              </a:extLst>
            </p:cNvPr>
            <p:cNvCxnSpPr>
              <a:cxnSpLocks/>
              <a:stCxn id="21" idx="2"/>
              <a:endCxn id="27" idx="6"/>
            </p:cNvCxnSpPr>
            <p:nvPr/>
          </p:nvCxnSpPr>
          <p:spPr>
            <a:xfrm flipV="1">
              <a:off x="2803391" y="4264460"/>
              <a:ext cx="998620" cy="592289"/>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7D1D59AD-12D5-4CBF-90BB-39E2CC0C7AE1}"/>
                </a:ext>
              </a:extLst>
            </p:cNvPr>
            <p:cNvCxnSpPr>
              <a:cxnSpLocks/>
              <a:stCxn id="27" idx="2"/>
              <a:endCxn id="20" idx="6"/>
            </p:cNvCxnSpPr>
            <p:nvPr/>
          </p:nvCxnSpPr>
          <p:spPr>
            <a:xfrm flipV="1">
              <a:off x="3974224" y="3953916"/>
              <a:ext cx="388712" cy="215792"/>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D1F2E311-3C03-479E-8570-D28D0144D316}"/>
                </a:ext>
              </a:extLst>
            </p:cNvPr>
            <p:cNvCxnSpPr>
              <a:cxnSpLocks/>
              <a:stCxn id="20" idx="2"/>
              <a:endCxn id="26" idx="6"/>
            </p:cNvCxnSpPr>
            <p:nvPr/>
          </p:nvCxnSpPr>
          <p:spPr>
            <a:xfrm flipV="1">
              <a:off x="4535149" y="3709161"/>
              <a:ext cx="259902" cy="150003"/>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F57B2FD2-5F39-40F6-9498-6D2D3FD94ED7}"/>
                </a:ext>
              </a:extLst>
            </p:cNvPr>
            <p:cNvCxnSpPr>
              <a:cxnSpLocks/>
              <a:stCxn id="26" idx="2"/>
              <a:endCxn id="22" idx="6"/>
            </p:cNvCxnSpPr>
            <p:nvPr/>
          </p:nvCxnSpPr>
          <p:spPr>
            <a:xfrm flipV="1">
              <a:off x="4967264" y="3283325"/>
              <a:ext cx="564750" cy="331084"/>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BEF7CC6-13EC-4586-87C3-3E0F1B995EBA}"/>
                </a:ext>
              </a:extLst>
            </p:cNvPr>
            <p:cNvCxnSpPr>
              <a:cxnSpLocks/>
            </p:cNvCxnSpPr>
            <p:nvPr/>
          </p:nvCxnSpPr>
          <p:spPr>
            <a:xfrm>
              <a:off x="5380450" y="2656653"/>
              <a:ext cx="223191" cy="529137"/>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69620624-BB1D-44D1-A404-93A4BF758FF6}"/>
                </a:ext>
              </a:extLst>
            </p:cNvPr>
            <p:cNvCxnSpPr>
              <a:cxnSpLocks/>
            </p:cNvCxnSpPr>
            <p:nvPr/>
          </p:nvCxnSpPr>
          <p:spPr>
            <a:xfrm>
              <a:off x="2754149" y="2540502"/>
              <a:ext cx="930468" cy="390162"/>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sp>
          <p:nvSpPr>
            <p:cNvPr id="12" name="자유형: 도형 11">
              <a:extLst>
                <a:ext uri="{FF2B5EF4-FFF2-40B4-BE49-F238E27FC236}">
                  <a16:creationId xmlns:a16="http://schemas.microsoft.com/office/drawing/2014/main" id="{BDF7EE1F-FC87-4155-A09D-4AC729403D03}"/>
                </a:ext>
              </a:extLst>
            </p:cNvPr>
            <p:cNvSpPr/>
            <p:nvPr/>
          </p:nvSpPr>
          <p:spPr>
            <a:xfrm>
              <a:off x="2065443" y="2616598"/>
              <a:ext cx="684021" cy="778187"/>
            </a:xfrm>
            <a:custGeom>
              <a:avLst/>
              <a:gdLst>
                <a:gd name="connsiteX0" fmla="*/ 581025 w 582155"/>
                <a:gd name="connsiteY0" fmla="*/ 0 h 585788"/>
                <a:gd name="connsiteX1" fmla="*/ 490537 w 582155"/>
                <a:gd name="connsiteY1" fmla="*/ 304800 h 585788"/>
                <a:gd name="connsiteX2" fmla="*/ 0 w 582155"/>
                <a:gd name="connsiteY2" fmla="*/ 585788 h 585788"/>
              </a:gdLst>
              <a:ahLst/>
              <a:cxnLst>
                <a:cxn ang="0">
                  <a:pos x="connsiteX0" y="connsiteY0"/>
                </a:cxn>
                <a:cxn ang="0">
                  <a:pos x="connsiteX1" y="connsiteY1"/>
                </a:cxn>
                <a:cxn ang="0">
                  <a:pos x="connsiteX2" y="connsiteY2"/>
                </a:cxn>
              </a:cxnLst>
              <a:rect l="l" t="t" r="r" b="b"/>
              <a:pathLst>
                <a:path w="582155" h="585788">
                  <a:moveTo>
                    <a:pt x="581025" y="0"/>
                  </a:moveTo>
                  <a:cubicBezTo>
                    <a:pt x="584199" y="103584"/>
                    <a:pt x="587374" y="207169"/>
                    <a:pt x="490537" y="304800"/>
                  </a:cubicBezTo>
                  <a:cubicBezTo>
                    <a:pt x="393700" y="402431"/>
                    <a:pt x="77787" y="546101"/>
                    <a:pt x="0" y="585788"/>
                  </a:cubicBezTo>
                </a:path>
              </a:pathLst>
            </a:custGeom>
            <a:noFill/>
            <a:ln w="47625">
              <a:solidFill>
                <a:schemeClr val="accent2">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cxnSp>
          <p:nvCxnSpPr>
            <p:cNvPr id="13" name="직선 연결선 12">
              <a:extLst>
                <a:ext uri="{FF2B5EF4-FFF2-40B4-BE49-F238E27FC236}">
                  <a16:creationId xmlns:a16="http://schemas.microsoft.com/office/drawing/2014/main" id="{6C87DC8A-A928-4339-A046-F16EA585967B}"/>
                </a:ext>
              </a:extLst>
            </p:cNvPr>
            <p:cNvCxnSpPr>
              <a:cxnSpLocks/>
              <a:stCxn id="16" idx="5"/>
              <a:endCxn id="21" idx="4"/>
            </p:cNvCxnSpPr>
            <p:nvPr/>
          </p:nvCxnSpPr>
          <p:spPr>
            <a:xfrm>
              <a:off x="2094653" y="3491124"/>
              <a:ext cx="576010" cy="1328263"/>
            </a:xfrm>
            <a:prstGeom prst="line">
              <a:avLst/>
            </a:prstGeom>
            <a:ln w="47625">
              <a:solidFill>
                <a:schemeClr val="accent2">
                  <a:lumMod val="75000"/>
                  <a:alpha val="96000"/>
                </a:schemeClr>
              </a:solidFill>
            </a:ln>
          </p:spPr>
          <p:style>
            <a:lnRef idx="1">
              <a:schemeClr val="accent1"/>
            </a:lnRef>
            <a:fillRef idx="0">
              <a:schemeClr val="accent1"/>
            </a:fillRef>
            <a:effectRef idx="0">
              <a:schemeClr val="accent1"/>
            </a:effectRef>
            <a:fontRef idx="minor">
              <a:schemeClr val="tx1"/>
            </a:fontRef>
          </p:style>
        </p:cxnSp>
        <p:sp>
          <p:nvSpPr>
            <p:cNvPr id="14" name="자유형: 도형 13">
              <a:extLst>
                <a:ext uri="{FF2B5EF4-FFF2-40B4-BE49-F238E27FC236}">
                  <a16:creationId xmlns:a16="http://schemas.microsoft.com/office/drawing/2014/main" id="{F8B16E13-0000-4481-9F04-86FDB2DF2064}"/>
                </a:ext>
              </a:extLst>
            </p:cNvPr>
            <p:cNvSpPr/>
            <p:nvPr/>
          </p:nvSpPr>
          <p:spPr>
            <a:xfrm>
              <a:off x="3755388" y="2619995"/>
              <a:ext cx="1566830" cy="512669"/>
            </a:xfrm>
            <a:custGeom>
              <a:avLst/>
              <a:gdLst>
                <a:gd name="connsiteX0" fmla="*/ 0 w 1300162"/>
                <a:gd name="connsiteY0" fmla="*/ 209550 h 369424"/>
                <a:gd name="connsiteX1" fmla="*/ 542925 w 1300162"/>
                <a:gd name="connsiteY1" fmla="*/ 361950 h 369424"/>
                <a:gd name="connsiteX2" fmla="*/ 1300162 w 1300162"/>
                <a:gd name="connsiteY2" fmla="*/ 0 h 369424"/>
              </a:gdLst>
              <a:ahLst/>
              <a:cxnLst>
                <a:cxn ang="0">
                  <a:pos x="connsiteX0" y="connsiteY0"/>
                </a:cxn>
                <a:cxn ang="0">
                  <a:pos x="connsiteX1" y="connsiteY1"/>
                </a:cxn>
                <a:cxn ang="0">
                  <a:pos x="connsiteX2" y="connsiteY2"/>
                </a:cxn>
              </a:cxnLst>
              <a:rect l="l" t="t" r="r" b="b"/>
              <a:pathLst>
                <a:path w="1300162" h="369424">
                  <a:moveTo>
                    <a:pt x="0" y="209550"/>
                  </a:moveTo>
                  <a:cubicBezTo>
                    <a:pt x="163115" y="303212"/>
                    <a:pt x="326231" y="396875"/>
                    <a:pt x="542925" y="361950"/>
                  </a:cubicBezTo>
                  <a:cubicBezTo>
                    <a:pt x="759619" y="327025"/>
                    <a:pt x="1035050" y="49212"/>
                    <a:pt x="1300162" y="0"/>
                  </a:cubicBezTo>
                </a:path>
              </a:pathLst>
            </a:custGeom>
            <a:noFill/>
            <a:ln w="47625">
              <a:solidFill>
                <a:schemeClr val="accent2">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5" name="타원 14">
              <a:extLst>
                <a:ext uri="{FF2B5EF4-FFF2-40B4-BE49-F238E27FC236}">
                  <a16:creationId xmlns:a16="http://schemas.microsoft.com/office/drawing/2014/main" id="{D8310D5F-A465-4CD2-9A18-729AC62F094D}"/>
                </a:ext>
              </a:extLst>
            </p:cNvPr>
            <p:cNvSpPr/>
            <p:nvPr/>
          </p:nvSpPr>
          <p:spPr>
            <a:xfrm>
              <a:off x="3585560" y="2795845"/>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6" name="타원 15">
              <a:extLst>
                <a:ext uri="{FF2B5EF4-FFF2-40B4-BE49-F238E27FC236}">
                  <a16:creationId xmlns:a16="http://schemas.microsoft.com/office/drawing/2014/main" id="{199B4EA9-8045-4378-8416-104B6F1CD5E7}"/>
                </a:ext>
              </a:extLst>
            </p:cNvPr>
            <p:cNvSpPr/>
            <p:nvPr/>
          </p:nvSpPr>
          <p:spPr>
            <a:xfrm>
              <a:off x="1926879" y="3326018"/>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7" name="타원 16">
              <a:extLst>
                <a:ext uri="{FF2B5EF4-FFF2-40B4-BE49-F238E27FC236}">
                  <a16:creationId xmlns:a16="http://schemas.microsoft.com/office/drawing/2014/main" id="{0D21DAFE-1F71-4C6C-9C0E-D964C3CABED6}"/>
                </a:ext>
              </a:extLst>
            </p:cNvPr>
            <p:cNvSpPr/>
            <p:nvPr/>
          </p:nvSpPr>
          <p:spPr>
            <a:xfrm>
              <a:off x="5272106" y="2505312"/>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8" name="타원 17">
              <a:extLst>
                <a:ext uri="{FF2B5EF4-FFF2-40B4-BE49-F238E27FC236}">
                  <a16:creationId xmlns:a16="http://schemas.microsoft.com/office/drawing/2014/main" id="{2603BD42-86CF-47A9-85C9-5FF5BA7D2D4B}"/>
                </a:ext>
              </a:extLst>
            </p:cNvPr>
            <p:cNvSpPr/>
            <p:nvPr/>
          </p:nvSpPr>
          <p:spPr>
            <a:xfrm>
              <a:off x="2679646" y="2474074"/>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9" name="타원 18">
              <a:extLst>
                <a:ext uri="{FF2B5EF4-FFF2-40B4-BE49-F238E27FC236}">
                  <a16:creationId xmlns:a16="http://schemas.microsoft.com/office/drawing/2014/main" id="{73D68E62-F9E2-4399-939F-704061605EDE}"/>
                </a:ext>
              </a:extLst>
            </p:cNvPr>
            <p:cNvSpPr/>
            <p:nvPr/>
          </p:nvSpPr>
          <p:spPr>
            <a:xfrm>
              <a:off x="3132504" y="2633306"/>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0" name="타원 19">
              <a:extLst>
                <a:ext uri="{FF2B5EF4-FFF2-40B4-BE49-F238E27FC236}">
                  <a16:creationId xmlns:a16="http://schemas.microsoft.com/office/drawing/2014/main" id="{448B2402-7E08-4BF9-B773-263F523C10C9}"/>
                </a:ext>
              </a:extLst>
            </p:cNvPr>
            <p:cNvSpPr/>
            <p:nvPr/>
          </p:nvSpPr>
          <p:spPr>
            <a:xfrm rot="9070839">
              <a:off x="4350763" y="3809823"/>
              <a:ext cx="196559"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1" name="타원 20">
              <a:extLst>
                <a:ext uri="{FF2B5EF4-FFF2-40B4-BE49-F238E27FC236}">
                  <a16:creationId xmlns:a16="http://schemas.microsoft.com/office/drawing/2014/main" id="{1ECEA080-5B57-4431-AC82-A8EC9966F5B0}"/>
                </a:ext>
              </a:extLst>
            </p:cNvPr>
            <p:cNvSpPr/>
            <p:nvPr/>
          </p:nvSpPr>
          <p:spPr>
            <a:xfrm rot="9070839">
              <a:off x="2619005" y="4807408"/>
              <a:ext cx="196559"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2" name="타원 21">
              <a:extLst>
                <a:ext uri="{FF2B5EF4-FFF2-40B4-BE49-F238E27FC236}">
                  <a16:creationId xmlns:a16="http://schemas.microsoft.com/office/drawing/2014/main" id="{F43DF5DB-D076-4EC1-9C0C-92D34099D890}"/>
                </a:ext>
              </a:extLst>
            </p:cNvPr>
            <p:cNvSpPr/>
            <p:nvPr/>
          </p:nvSpPr>
          <p:spPr>
            <a:xfrm rot="9070839">
              <a:off x="5519841" y="3139232"/>
              <a:ext cx="196559"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3" name="자유형: 도형 22">
              <a:extLst>
                <a:ext uri="{FF2B5EF4-FFF2-40B4-BE49-F238E27FC236}">
                  <a16:creationId xmlns:a16="http://schemas.microsoft.com/office/drawing/2014/main" id="{CB48F749-EF84-4DEB-85E4-30EA7FDCFFCC}"/>
                </a:ext>
              </a:extLst>
            </p:cNvPr>
            <p:cNvSpPr/>
            <p:nvPr/>
          </p:nvSpPr>
          <p:spPr>
            <a:xfrm>
              <a:off x="3546949" y="2990850"/>
              <a:ext cx="310676" cy="1181100"/>
            </a:xfrm>
            <a:custGeom>
              <a:avLst/>
              <a:gdLst>
                <a:gd name="connsiteX0" fmla="*/ 96364 w 310676"/>
                <a:gd name="connsiteY0" fmla="*/ 0 h 1181100"/>
                <a:gd name="connsiteX1" fmla="*/ 10639 w 310676"/>
                <a:gd name="connsiteY1" fmla="*/ 495300 h 1181100"/>
                <a:gd name="connsiteX2" fmla="*/ 310676 w 310676"/>
                <a:gd name="connsiteY2" fmla="*/ 1181100 h 1181100"/>
              </a:gdLst>
              <a:ahLst/>
              <a:cxnLst>
                <a:cxn ang="0">
                  <a:pos x="connsiteX0" y="connsiteY0"/>
                </a:cxn>
                <a:cxn ang="0">
                  <a:pos x="connsiteX1" y="connsiteY1"/>
                </a:cxn>
                <a:cxn ang="0">
                  <a:pos x="connsiteX2" y="connsiteY2"/>
                </a:cxn>
              </a:cxnLst>
              <a:rect l="l" t="t" r="r" b="b"/>
              <a:pathLst>
                <a:path w="310676" h="1181100">
                  <a:moveTo>
                    <a:pt x="96364" y="0"/>
                  </a:moveTo>
                  <a:cubicBezTo>
                    <a:pt x="35642" y="149225"/>
                    <a:pt x="-25080" y="298450"/>
                    <a:pt x="10639" y="495300"/>
                  </a:cubicBezTo>
                  <a:cubicBezTo>
                    <a:pt x="46358" y="692150"/>
                    <a:pt x="219395" y="1113631"/>
                    <a:pt x="310676" y="1181100"/>
                  </a:cubicBezTo>
                </a:path>
              </a:pathLst>
            </a:custGeom>
            <a:noFill/>
            <a:ln w="476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4" name="자유형: 도형 23">
              <a:extLst>
                <a:ext uri="{FF2B5EF4-FFF2-40B4-BE49-F238E27FC236}">
                  <a16:creationId xmlns:a16="http://schemas.microsoft.com/office/drawing/2014/main" id="{0C0620E0-0BA4-4C45-A1F7-B710945C0BC7}"/>
                </a:ext>
              </a:extLst>
            </p:cNvPr>
            <p:cNvSpPr/>
            <p:nvPr/>
          </p:nvSpPr>
          <p:spPr>
            <a:xfrm>
              <a:off x="4914900" y="3719513"/>
              <a:ext cx="462278" cy="633852"/>
            </a:xfrm>
            <a:custGeom>
              <a:avLst/>
              <a:gdLst>
                <a:gd name="connsiteX0" fmla="*/ 0 w 462278"/>
                <a:gd name="connsiteY0" fmla="*/ 0 h 633852"/>
                <a:gd name="connsiteX1" fmla="*/ 219075 w 462278"/>
                <a:gd name="connsiteY1" fmla="*/ 471487 h 633852"/>
                <a:gd name="connsiteX2" fmla="*/ 461963 w 462278"/>
                <a:gd name="connsiteY2" fmla="*/ 633412 h 633852"/>
              </a:gdLst>
              <a:ahLst/>
              <a:cxnLst>
                <a:cxn ang="0">
                  <a:pos x="connsiteX0" y="connsiteY0"/>
                </a:cxn>
                <a:cxn ang="0">
                  <a:pos x="connsiteX1" y="connsiteY1"/>
                </a:cxn>
                <a:cxn ang="0">
                  <a:pos x="connsiteX2" y="connsiteY2"/>
                </a:cxn>
              </a:cxnLst>
              <a:rect l="l" t="t" r="r" b="b"/>
              <a:pathLst>
                <a:path w="462278" h="633852">
                  <a:moveTo>
                    <a:pt x="0" y="0"/>
                  </a:moveTo>
                  <a:cubicBezTo>
                    <a:pt x="71040" y="182959"/>
                    <a:pt x="142081" y="365918"/>
                    <a:pt x="219075" y="471487"/>
                  </a:cubicBezTo>
                  <a:cubicBezTo>
                    <a:pt x="296069" y="577056"/>
                    <a:pt x="470694" y="639762"/>
                    <a:pt x="461963" y="633412"/>
                  </a:cubicBezTo>
                </a:path>
              </a:pathLst>
            </a:custGeom>
            <a:noFill/>
            <a:ln w="476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5" name="타원 24">
              <a:extLst>
                <a:ext uri="{FF2B5EF4-FFF2-40B4-BE49-F238E27FC236}">
                  <a16:creationId xmlns:a16="http://schemas.microsoft.com/office/drawing/2014/main" id="{59786A86-B57D-4C6E-9D44-8DA787B61843}"/>
                </a:ext>
              </a:extLst>
            </p:cNvPr>
            <p:cNvSpPr/>
            <p:nvPr/>
          </p:nvSpPr>
          <p:spPr>
            <a:xfrm>
              <a:off x="5356984" y="4271050"/>
              <a:ext cx="196558"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6" name="타원 25">
              <a:extLst>
                <a:ext uri="{FF2B5EF4-FFF2-40B4-BE49-F238E27FC236}">
                  <a16:creationId xmlns:a16="http://schemas.microsoft.com/office/drawing/2014/main" id="{8D3E4616-3B05-46D3-9557-6392EBFAE966}"/>
                </a:ext>
              </a:extLst>
            </p:cNvPr>
            <p:cNvSpPr/>
            <p:nvPr/>
          </p:nvSpPr>
          <p:spPr>
            <a:xfrm rot="9070839">
              <a:off x="4782878" y="3565068"/>
              <a:ext cx="196559"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7" name="타원 26">
              <a:extLst>
                <a:ext uri="{FF2B5EF4-FFF2-40B4-BE49-F238E27FC236}">
                  <a16:creationId xmlns:a16="http://schemas.microsoft.com/office/drawing/2014/main" id="{2471B470-847D-4CD8-A515-8DB987DC10B2}"/>
                </a:ext>
              </a:extLst>
            </p:cNvPr>
            <p:cNvSpPr/>
            <p:nvPr/>
          </p:nvSpPr>
          <p:spPr>
            <a:xfrm rot="9070839">
              <a:off x="3789838" y="4120367"/>
              <a:ext cx="196559" cy="193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p:sp>
        <p:nvSpPr>
          <p:cNvPr id="29" name="제목 1">
            <a:extLst>
              <a:ext uri="{FF2B5EF4-FFF2-40B4-BE49-F238E27FC236}">
                <a16:creationId xmlns:a16="http://schemas.microsoft.com/office/drawing/2014/main" id="{D424863E-0F4F-4033-8796-74641B8EBD5A}"/>
              </a:ext>
            </a:extLst>
          </p:cNvPr>
          <p:cNvSpPr txBox="1">
            <a:spLocks/>
          </p:cNvSpPr>
          <p:nvPr/>
        </p:nvSpPr>
        <p:spPr>
          <a:xfrm>
            <a:off x="432000" y="323556"/>
            <a:ext cx="11367533" cy="757645"/>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solidFill>
                  <a:schemeClr val="accent2">
                    <a:lumMod val="75000"/>
                  </a:schemeClr>
                </a:solidFill>
                <a:latin typeface="Helvetica" panose="020B0604020202030204" pitchFamily="34" charset="0"/>
                <a:ea typeface="HyhwpEQ" panose="02030600000101010101" pitchFamily="18" charset="-127"/>
              </a:rPr>
              <a:t>Road Network</a:t>
            </a:r>
            <a:endParaRPr lang="en-US" altLang="ko-KR" sz="2800" dirty="0">
              <a:latin typeface="Helvetica" panose="020B0604020202030204" pitchFamily="34" charset="0"/>
              <a:ea typeface="HyhwpEQ" panose="02030600000101010101" pitchFamily="18" charset="-127"/>
            </a:endParaRPr>
          </a:p>
        </p:txBody>
      </p:sp>
    </p:spTree>
    <p:extLst>
      <p:ext uri="{BB962C8B-B14F-4D97-AF65-F5344CB8AC3E}">
        <p14:creationId xmlns:p14="http://schemas.microsoft.com/office/powerpoint/2010/main" val="32197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69079A31-0B41-47E3-8D78-311436BF2B53}"/>
              </a:ext>
            </a:extLst>
          </p:cNvPr>
          <p:cNvSpPr txBox="1">
            <a:spLocks/>
          </p:cNvSpPr>
          <p:nvPr/>
        </p:nvSpPr>
        <p:spPr>
          <a:xfrm>
            <a:off x="432000" y="323556"/>
            <a:ext cx="11367533" cy="757645"/>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solidFill>
                  <a:schemeClr val="accent2">
                    <a:lumMod val="75000"/>
                  </a:schemeClr>
                </a:solidFill>
                <a:latin typeface="HyhwpEQ" panose="02030600000101010101" pitchFamily="18" charset="-127"/>
                <a:ea typeface="HyhwpEQ" panose="02030600000101010101" pitchFamily="18" charset="-127"/>
              </a:rPr>
              <a:t>Critical phenomena </a:t>
            </a:r>
            <a:r>
              <a:rPr lang="en-US" altLang="ko-KR" sz="2800" dirty="0">
                <a:latin typeface="HyhwpEQ" panose="02030600000101010101" pitchFamily="18" charset="-127"/>
                <a:ea typeface="HyhwpEQ" panose="02030600000101010101" pitchFamily="18" charset="-127"/>
              </a:rPr>
              <a:t>in Urban traffic </a:t>
            </a:r>
          </a:p>
        </p:txBody>
      </p:sp>
      <p:grpSp>
        <p:nvGrpSpPr>
          <p:cNvPr id="199" name="그룹 198">
            <a:extLst>
              <a:ext uri="{FF2B5EF4-FFF2-40B4-BE49-F238E27FC236}">
                <a16:creationId xmlns:a16="http://schemas.microsoft.com/office/drawing/2014/main" id="{017426F3-669C-4955-9AAC-DA01957C4B18}"/>
              </a:ext>
            </a:extLst>
          </p:cNvPr>
          <p:cNvGrpSpPr/>
          <p:nvPr/>
        </p:nvGrpSpPr>
        <p:grpSpPr>
          <a:xfrm>
            <a:off x="1040691" y="3647452"/>
            <a:ext cx="11071082" cy="3815484"/>
            <a:chOff x="1105374" y="2953654"/>
            <a:chExt cx="11071082" cy="3815484"/>
          </a:xfrm>
        </p:grpSpPr>
        <p:sp>
          <p:nvSpPr>
            <p:cNvPr id="201" name="TextBox 200">
              <a:extLst>
                <a:ext uri="{FF2B5EF4-FFF2-40B4-BE49-F238E27FC236}">
                  <a16:creationId xmlns:a16="http://schemas.microsoft.com/office/drawing/2014/main" id="{44E8ACF0-BA88-4FAA-B5E2-57137A4B10ED}"/>
                </a:ext>
              </a:extLst>
            </p:cNvPr>
            <p:cNvSpPr txBox="1"/>
            <p:nvPr/>
          </p:nvSpPr>
          <p:spPr>
            <a:xfrm>
              <a:off x="8548540" y="6461361"/>
              <a:ext cx="3627916" cy="307777"/>
            </a:xfrm>
            <a:prstGeom prst="rect">
              <a:avLst/>
            </a:prstGeom>
            <a:noFill/>
          </p:spPr>
          <p:txBody>
            <a:bodyPr wrap="none" rtlCol="0">
              <a:spAutoFit/>
            </a:bodyPr>
            <a:lstStyle/>
            <a:p>
              <a:r>
                <a:rPr lang="ko-KR" altLang="en-US" sz="1400" dirty="0">
                  <a:solidFill>
                    <a:schemeClr val="bg1">
                      <a:lumMod val="85000"/>
                    </a:schemeClr>
                  </a:solidFill>
                  <a:latin typeface="HyhwpEQ" panose="02030600000101010101" pitchFamily="18" charset="-127"/>
                  <a:ea typeface="HyhwpEQ" panose="02030600000101010101" pitchFamily="18" charset="-127"/>
                </a:rPr>
                <a:t>출처</a:t>
              </a:r>
              <a:r>
                <a:rPr lang="en-US" altLang="ko-KR" sz="1400" dirty="0">
                  <a:solidFill>
                    <a:schemeClr val="bg1">
                      <a:lumMod val="85000"/>
                    </a:schemeClr>
                  </a:solidFill>
                  <a:latin typeface="HyhwpEQ" panose="02030600000101010101" pitchFamily="18" charset="-127"/>
                  <a:ea typeface="HyhwpEQ" panose="02030600000101010101" pitchFamily="18" charset="-127"/>
                </a:rPr>
                <a:t>:https://kbench.com/?q=node/144605</a:t>
              </a:r>
              <a:endParaRPr lang="ko-KR" altLang="en-US" sz="1400" dirty="0">
                <a:solidFill>
                  <a:schemeClr val="bg1">
                    <a:lumMod val="85000"/>
                  </a:schemeClr>
                </a:solidFill>
                <a:latin typeface="HyhwpEQ" panose="02030600000101010101" pitchFamily="18" charset="-127"/>
                <a:ea typeface="HyhwpEQ" panose="02030600000101010101" pitchFamily="18" charset="-127"/>
              </a:endParaRPr>
            </a:p>
          </p:txBody>
        </p:sp>
        <p:grpSp>
          <p:nvGrpSpPr>
            <p:cNvPr id="202" name="그룹 201">
              <a:extLst>
                <a:ext uri="{FF2B5EF4-FFF2-40B4-BE49-F238E27FC236}">
                  <a16:creationId xmlns:a16="http://schemas.microsoft.com/office/drawing/2014/main" id="{F46DD944-9DC7-4498-B97B-D20F78701EF5}"/>
                </a:ext>
              </a:extLst>
            </p:cNvPr>
            <p:cNvGrpSpPr/>
            <p:nvPr/>
          </p:nvGrpSpPr>
          <p:grpSpPr>
            <a:xfrm>
              <a:off x="1105374" y="2953654"/>
              <a:ext cx="9542897" cy="3705312"/>
              <a:chOff x="705131" y="1905668"/>
              <a:chExt cx="10821269" cy="4731901"/>
            </a:xfrm>
          </p:grpSpPr>
          <p:grpSp>
            <p:nvGrpSpPr>
              <p:cNvPr id="203" name="그룹 202">
                <a:extLst>
                  <a:ext uri="{FF2B5EF4-FFF2-40B4-BE49-F238E27FC236}">
                    <a16:creationId xmlns:a16="http://schemas.microsoft.com/office/drawing/2014/main" id="{8285CF36-9602-4CC7-A8B9-C37D3119996B}"/>
                  </a:ext>
                </a:extLst>
              </p:cNvPr>
              <p:cNvGrpSpPr/>
              <p:nvPr/>
            </p:nvGrpSpPr>
            <p:grpSpPr>
              <a:xfrm>
                <a:off x="705131" y="1905668"/>
                <a:ext cx="10821269" cy="4227209"/>
                <a:chOff x="685800" y="1503861"/>
                <a:chExt cx="10821269" cy="4227209"/>
              </a:xfrm>
            </p:grpSpPr>
            <p:pic>
              <p:nvPicPr>
                <p:cNvPr id="205" name="Picture 2" descr="걸핏하면 꽉 막히는 도로, 왜 '교통 정체'가 생길까? | 케이벤치">
                  <a:extLst>
                    <a:ext uri="{FF2B5EF4-FFF2-40B4-BE49-F238E27FC236}">
                      <a16:creationId xmlns:a16="http://schemas.microsoft.com/office/drawing/2014/main" id="{7E00DA76-591A-4787-9397-4A3C6C535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96" y="1503862"/>
                  <a:ext cx="4251973" cy="3652929"/>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4" descr="현대 Led 가로등과 밤 빈 도로 0명에 대한 스톡 사진 및 기타 이미지 - iStock">
                  <a:extLst>
                    <a:ext uri="{FF2B5EF4-FFF2-40B4-BE49-F238E27FC236}">
                      <a16:creationId xmlns:a16="http://schemas.microsoft.com/office/drawing/2014/main" id="{4CBA4E90-DC78-44AE-90AB-C3A3758C5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03861"/>
                  <a:ext cx="4251972" cy="3652932"/>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a:extLst>
                    <a:ext uri="{FF2B5EF4-FFF2-40B4-BE49-F238E27FC236}">
                      <a16:creationId xmlns:a16="http://schemas.microsoft.com/office/drawing/2014/main" id="{1E0CF9FE-4F54-4077-9230-BFE3F2A39EF0}"/>
                    </a:ext>
                  </a:extLst>
                </p:cNvPr>
                <p:cNvSpPr txBox="1"/>
                <p:nvPr/>
              </p:nvSpPr>
              <p:spPr>
                <a:xfrm>
                  <a:off x="5084944" y="2695826"/>
                  <a:ext cx="2105643" cy="825403"/>
                </a:xfrm>
                <a:prstGeom prst="rect">
                  <a:avLst/>
                </a:prstGeom>
                <a:noFill/>
              </p:spPr>
              <p:txBody>
                <a:bodyPr wrap="square" rtlCol="0">
                  <a:spAutoFit/>
                </a:bodyPr>
                <a:lstStyle/>
                <a:p>
                  <a:r>
                    <a:rPr lang="en-US" altLang="ko-KR" dirty="0">
                      <a:solidFill>
                        <a:srgbClr val="CC0000"/>
                      </a:solidFill>
                      <a:latin typeface="HyhwpEQ" panose="02030600000101010101" pitchFamily="18" charset="-127"/>
                      <a:ea typeface="HyhwpEQ" panose="02030600000101010101" pitchFamily="18" charset="-127"/>
                    </a:rPr>
                    <a:t>Phase transition</a:t>
                  </a:r>
                  <a:endParaRPr lang="ko-KR" altLang="en-US" dirty="0">
                    <a:solidFill>
                      <a:srgbClr val="CC0000"/>
                    </a:solidFill>
                    <a:latin typeface="HyhwpEQ" panose="02030600000101010101" pitchFamily="18" charset="-127"/>
                    <a:ea typeface="HyhwpEQ" panose="02030600000101010101" pitchFamily="18" charset="-127"/>
                  </a:endParaRPr>
                </a:p>
              </p:txBody>
            </p:sp>
            <p:sp>
              <p:nvSpPr>
                <p:cNvPr id="208" name="TextBox 207">
                  <a:extLst>
                    <a:ext uri="{FF2B5EF4-FFF2-40B4-BE49-F238E27FC236}">
                      <a16:creationId xmlns:a16="http://schemas.microsoft.com/office/drawing/2014/main" id="{FB13FC1A-6275-4954-9759-B6B3A7570792}"/>
                    </a:ext>
                  </a:extLst>
                </p:cNvPr>
                <p:cNvSpPr txBox="1"/>
                <p:nvPr/>
              </p:nvSpPr>
              <p:spPr>
                <a:xfrm>
                  <a:off x="4377733" y="5259411"/>
                  <a:ext cx="3608988" cy="471659"/>
                </a:xfrm>
                <a:prstGeom prst="rect">
                  <a:avLst/>
                </a:prstGeom>
                <a:noFill/>
                <a:ln>
                  <a:solidFill>
                    <a:schemeClr val="accent2">
                      <a:lumMod val="75000"/>
                    </a:schemeClr>
                  </a:solidFill>
                </a:ln>
              </p:spPr>
              <p:txBody>
                <a:bodyPr wrap="square" rtlCol="0">
                  <a:spAutoFit/>
                </a:bodyPr>
                <a:lstStyle/>
                <a:p>
                  <a:r>
                    <a:rPr lang="en-US" altLang="ko-KR" dirty="0">
                      <a:latin typeface="HyhwpEQ" panose="02030600000101010101" pitchFamily="18" charset="-127"/>
                      <a:ea typeface="HyhwpEQ" panose="02030600000101010101" pitchFamily="18" charset="-127"/>
                    </a:rPr>
                    <a:t>Different Network structure? </a:t>
                  </a:r>
                  <a:endParaRPr lang="ko-KR" altLang="en-US" dirty="0">
                    <a:latin typeface="HyhwpEQ" panose="02030600000101010101" pitchFamily="18" charset="-127"/>
                    <a:ea typeface="HyhwpEQ" panose="02030600000101010101" pitchFamily="18" charset="-127"/>
                  </a:endParaRPr>
                </a:p>
              </p:txBody>
            </p:sp>
            <p:cxnSp>
              <p:nvCxnSpPr>
                <p:cNvPr id="209" name="연결선: 꺾임 208">
                  <a:extLst>
                    <a:ext uri="{FF2B5EF4-FFF2-40B4-BE49-F238E27FC236}">
                      <a16:creationId xmlns:a16="http://schemas.microsoft.com/office/drawing/2014/main" id="{D789B56E-FA89-4F52-A0BC-F2BF4CA53A86}"/>
                    </a:ext>
                  </a:extLst>
                </p:cNvPr>
                <p:cNvCxnSpPr>
                  <a:cxnSpLocks/>
                  <a:stCxn id="206" idx="2"/>
                  <a:endCxn id="208" idx="1"/>
                </p:cNvCxnSpPr>
                <p:nvPr/>
              </p:nvCxnSpPr>
              <p:spPr>
                <a:xfrm rot="16200000" flipH="1">
                  <a:off x="3425536" y="4543043"/>
                  <a:ext cx="338447" cy="1565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연결선: 꺾임 209">
                  <a:extLst>
                    <a:ext uri="{FF2B5EF4-FFF2-40B4-BE49-F238E27FC236}">
                      <a16:creationId xmlns:a16="http://schemas.microsoft.com/office/drawing/2014/main" id="{503DF918-F676-4241-8E6A-E5FAD92B75AF}"/>
                    </a:ext>
                  </a:extLst>
                </p:cNvPr>
                <p:cNvCxnSpPr>
                  <a:cxnSpLocks/>
                  <a:stCxn id="205" idx="2"/>
                  <a:endCxn id="208" idx="3"/>
                </p:cNvCxnSpPr>
                <p:nvPr/>
              </p:nvCxnSpPr>
              <p:spPr>
                <a:xfrm rot="5400000">
                  <a:off x="8514678" y="4628835"/>
                  <a:ext cx="338450" cy="13943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화살표: 왼쪽/오른쪽 210">
                  <a:extLst>
                    <a:ext uri="{FF2B5EF4-FFF2-40B4-BE49-F238E27FC236}">
                      <a16:creationId xmlns:a16="http://schemas.microsoft.com/office/drawing/2014/main" id="{1FD204DB-F0A1-4B48-833E-7E48E8D425F5}"/>
                    </a:ext>
                  </a:extLst>
                </p:cNvPr>
                <p:cNvSpPr/>
                <p:nvPr/>
              </p:nvSpPr>
              <p:spPr>
                <a:xfrm>
                  <a:off x="5487532" y="3279129"/>
                  <a:ext cx="1276351" cy="542926"/>
                </a:xfrm>
                <a:prstGeom prst="lef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p:sp>
            <p:nvSpPr>
              <p:cNvPr id="204" name="TextBox 203">
                <a:extLst>
                  <a:ext uri="{FF2B5EF4-FFF2-40B4-BE49-F238E27FC236}">
                    <a16:creationId xmlns:a16="http://schemas.microsoft.com/office/drawing/2014/main" id="{712BF6D0-C957-45F4-A16C-89FC0C538CCD}"/>
                  </a:ext>
                </a:extLst>
              </p:cNvPr>
              <p:cNvSpPr txBox="1"/>
              <p:nvPr/>
            </p:nvSpPr>
            <p:spPr>
              <a:xfrm>
                <a:off x="3845222" y="6244520"/>
                <a:ext cx="4545988" cy="393049"/>
              </a:xfrm>
              <a:prstGeom prst="rect">
                <a:avLst/>
              </a:prstGeom>
              <a:noFill/>
            </p:spPr>
            <p:txBody>
              <a:bodyPr wrap="square" rtlCol="0">
                <a:spAutoFit/>
              </a:bodyPr>
              <a:lstStyle/>
              <a:p>
                <a:pPr algn="ctr"/>
                <a:r>
                  <a:rPr lang="en-US" altLang="ko-KR" sz="1400" b="1" dirty="0">
                    <a:latin typeface="HyhwpEQ" panose="02030600000101010101" pitchFamily="18" charset="-127"/>
                    <a:ea typeface="HyhwpEQ" panose="02030600000101010101" pitchFamily="18" charset="-127"/>
                  </a:rPr>
                  <a:t>Fig.2 </a:t>
                </a:r>
                <a:r>
                  <a:rPr lang="en-US" altLang="ko-KR" sz="1200" dirty="0">
                    <a:latin typeface="HyhwpEQ" panose="02030600000101010101" pitchFamily="18" charset="-127"/>
                    <a:ea typeface="HyhwpEQ" panose="02030600000101010101" pitchFamily="18" charset="-127"/>
                  </a:rPr>
                  <a:t>Smooth flow of traffic and traffic Jam</a:t>
                </a:r>
                <a:endParaRPr lang="ko-KR" altLang="en-US" sz="1200" dirty="0">
                  <a:latin typeface="HyhwpEQ" panose="02030600000101010101" pitchFamily="18" charset="-127"/>
                  <a:ea typeface="HyhwpEQ" panose="02030600000101010101" pitchFamily="18" charset="-127"/>
                </a:endParaRPr>
              </a:p>
            </p:txBody>
          </p:sp>
        </p:grpSp>
      </p:grpSp>
      <p:pic>
        <p:nvPicPr>
          <p:cNvPr id="1028" name="Picture 4" descr="얼음이 녹는 로열티 무료 사진, 그림, 이미지 그리고 스톡포토그래피. Image 39929022.">
            <a:extLst>
              <a:ext uri="{FF2B5EF4-FFF2-40B4-BE49-F238E27FC236}">
                <a16:creationId xmlns:a16="http://schemas.microsoft.com/office/drawing/2014/main" id="{6220D056-53EE-4FA4-8910-BBF75C95B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965" y="1017884"/>
            <a:ext cx="5799664" cy="386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6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오른쪽 화살표 16">
            <a:extLst>
              <a:ext uri="{FF2B5EF4-FFF2-40B4-BE49-F238E27FC236}">
                <a16:creationId xmlns:a16="http://schemas.microsoft.com/office/drawing/2014/main" id="{8CBFC21C-0F34-404B-8CD3-1460618605FC}"/>
              </a:ext>
            </a:extLst>
          </p:cNvPr>
          <p:cNvSpPr/>
          <p:nvPr/>
        </p:nvSpPr>
        <p:spPr>
          <a:xfrm rot="10800000">
            <a:off x="5008871" y="4506715"/>
            <a:ext cx="691627" cy="380739"/>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p:nvGrpSpPr>
          <p:cNvPr id="384" name="그룹 383">
            <a:extLst>
              <a:ext uri="{FF2B5EF4-FFF2-40B4-BE49-F238E27FC236}">
                <a16:creationId xmlns:a16="http://schemas.microsoft.com/office/drawing/2014/main" id="{39EEF5A0-3E85-4671-951F-9411F0B40972}"/>
              </a:ext>
            </a:extLst>
          </p:cNvPr>
          <p:cNvGrpSpPr/>
          <p:nvPr/>
        </p:nvGrpSpPr>
        <p:grpSpPr>
          <a:xfrm>
            <a:off x="333808" y="1271799"/>
            <a:ext cx="4545988" cy="4849468"/>
            <a:chOff x="6904136" y="1885026"/>
            <a:chExt cx="4545988" cy="4849468"/>
          </a:xfrm>
        </p:grpSpPr>
        <p:grpSp>
          <p:nvGrpSpPr>
            <p:cNvPr id="385" name="그룹 384">
              <a:extLst>
                <a:ext uri="{FF2B5EF4-FFF2-40B4-BE49-F238E27FC236}">
                  <a16:creationId xmlns:a16="http://schemas.microsoft.com/office/drawing/2014/main" id="{4BC95FBB-2DED-4F46-9EF5-25D4D598F0DD}"/>
                </a:ext>
              </a:extLst>
            </p:cNvPr>
            <p:cNvGrpSpPr/>
            <p:nvPr/>
          </p:nvGrpSpPr>
          <p:grpSpPr>
            <a:xfrm>
              <a:off x="6904136" y="1909208"/>
              <a:ext cx="4545988" cy="4825286"/>
              <a:chOff x="6355708" y="959685"/>
              <a:chExt cx="4900163" cy="5038823"/>
            </a:xfrm>
          </p:grpSpPr>
          <p:pic>
            <p:nvPicPr>
              <p:cNvPr id="387" name="그림 386">
                <a:extLst>
                  <a:ext uri="{FF2B5EF4-FFF2-40B4-BE49-F238E27FC236}">
                    <a16:creationId xmlns:a16="http://schemas.microsoft.com/office/drawing/2014/main" id="{9C9BF358-F60E-46B2-B277-6F1AB2BFF6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523" t="5182" r="9167" b="10883"/>
              <a:stretch/>
            </p:blipFill>
            <p:spPr>
              <a:xfrm>
                <a:off x="6543713" y="959685"/>
                <a:ext cx="4360848" cy="4557596"/>
              </a:xfrm>
              <a:prstGeom prst="rect">
                <a:avLst/>
              </a:prstGeom>
            </p:spPr>
          </p:pic>
          <p:sp>
            <p:nvSpPr>
              <p:cNvPr id="388" name="TextBox 387">
                <a:extLst>
                  <a:ext uri="{FF2B5EF4-FFF2-40B4-BE49-F238E27FC236}">
                    <a16:creationId xmlns:a16="http://schemas.microsoft.com/office/drawing/2014/main" id="{0F334260-BAC5-4CAE-B6DB-BDF43F6FB237}"/>
                  </a:ext>
                </a:extLst>
              </p:cNvPr>
              <p:cNvSpPr txBox="1"/>
              <p:nvPr/>
            </p:nvSpPr>
            <p:spPr>
              <a:xfrm>
                <a:off x="6355708" y="5677110"/>
                <a:ext cx="4900163" cy="321398"/>
              </a:xfrm>
              <a:prstGeom prst="rect">
                <a:avLst/>
              </a:prstGeom>
              <a:noFill/>
            </p:spPr>
            <p:txBody>
              <a:bodyPr wrap="square" rtlCol="0">
                <a:spAutoFit/>
              </a:bodyPr>
              <a:lstStyle/>
              <a:p>
                <a:r>
                  <a:rPr lang="en-US" altLang="ko-KR" sz="1400" b="1" dirty="0">
                    <a:latin typeface="HyhwpEQ" panose="02030600000101010101" pitchFamily="18" charset="-127"/>
                    <a:ea typeface="HyhwpEQ" panose="02030600000101010101" pitchFamily="18" charset="-127"/>
                  </a:rPr>
                  <a:t>Fig.4 </a:t>
                </a:r>
                <a:r>
                  <a:rPr lang="en-US" altLang="ko-KR" sz="1200" dirty="0">
                    <a:latin typeface="HyhwpEQ" panose="02030600000101010101" pitchFamily="18" charset="-127"/>
                    <a:ea typeface="HyhwpEQ" panose="02030600000101010101" pitchFamily="18" charset="-127"/>
                  </a:rPr>
                  <a:t>Chengdu’s Road Network(</a:t>
                </a:r>
                <a:r>
                  <a:rPr lang="en-US" altLang="ko-KR" sz="1200" dirty="0">
                    <a:latin typeface="나눔바른고딕" panose="020B0603020101020101" pitchFamily="50" charset="-127"/>
                    <a:ea typeface="나눔바른고딕" panose="020B0603020101020101" pitchFamily="50" charset="-127"/>
                  </a:rPr>
                  <a:t>1902 nodes and 5943 links</a:t>
                </a:r>
                <a:r>
                  <a:rPr lang="en-US" altLang="ko-KR" sz="1200" dirty="0">
                    <a:latin typeface="HyhwpEQ" panose="02030600000101010101" pitchFamily="18" charset="-127"/>
                    <a:ea typeface="HyhwpEQ" panose="02030600000101010101" pitchFamily="18" charset="-127"/>
                  </a:rPr>
                  <a:t>)</a:t>
                </a:r>
                <a:endParaRPr lang="ko-KR" altLang="en-US" sz="1200" dirty="0">
                  <a:latin typeface="HyhwpEQ" panose="02030600000101010101" pitchFamily="18" charset="-127"/>
                  <a:ea typeface="HyhwpEQ" panose="02030600000101010101" pitchFamily="18" charset="-127"/>
                </a:endParaRPr>
              </a:p>
            </p:txBody>
          </p:sp>
          <p:sp>
            <p:nvSpPr>
              <p:cNvPr id="389" name="TextBox 388">
                <a:extLst>
                  <a:ext uri="{FF2B5EF4-FFF2-40B4-BE49-F238E27FC236}">
                    <a16:creationId xmlns:a16="http://schemas.microsoft.com/office/drawing/2014/main" id="{B32A1112-A5DD-4F10-9FC6-13E57B92E9E1}"/>
                  </a:ext>
                </a:extLst>
              </p:cNvPr>
              <p:cNvSpPr txBox="1"/>
              <p:nvPr/>
            </p:nvSpPr>
            <p:spPr>
              <a:xfrm>
                <a:off x="9856734" y="1410575"/>
                <a:ext cx="1153552" cy="449956"/>
              </a:xfrm>
              <a:prstGeom prst="rect">
                <a:avLst/>
              </a:prstGeom>
              <a:noFill/>
            </p:spPr>
            <p:txBody>
              <a:bodyPr wrap="square" rtlCol="0">
                <a:spAutoFit/>
              </a:bodyPr>
              <a:lstStyle/>
              <a:p>
                <a:r>
                  <a:rPr lang="en-US" altLang="ko-KR" sz="1100" dirty="0">
                    <a:solidFill>
                      <a:schemeClr val="accent2">
                        <a:lumMod val="75000"/>
                      </a:schemeClr>
                    </a:solidFill>
                    <a:latin typeface="나눔바른고딕" panose="020B0603020101020101" pitchFamily="50" charset="-127"/>
                    <a:ea typeface="나눔바른고딕" panose="020B0603020101020101" pitchFamily="50" charset="-127"/>
                  </a:rPr>
                  <a:t>1902 nodes</a:t>
                </a:r>
              </a:p>
              <a:p>
                <a:r>
                  <a:rPr lang="en-US" altLang="ko-KR" sz="1100" dirty="0">
                    <a:solidFill>
                      <a:schemeClr val="accent2">
                        <a:lumMod val="75000"/>
                      </a:schemeClr>
                    </a:solidFill>
                    <a:latin typeface="나눔바른고딕" panose="020B0603020101020101" pitchFamily="50" charset="-127"/>
                    <a:ea typeface="나눔바른고딕" panose="020B0603020101020101" pitchFamily="50" charset="-127"/>
                  </a:rPr>
                  <a:t>5943 links</a:t>
                </a:r>
                <a:endParaRPr lang="ko-KR" altLang="en-US" sz="1100" dirty="0">
                  <a:solidFill>
                    <a:schemeClr val="accent2">
                      <a:lumMod val="75000"/>
                    </a:schemeClr>
                  </a:solidFill>
                  <a:latin typeface="나눔바른고딕" panose="020B0603020101020101" pitchFamily="50" charset="-127"/>
                  <a:ea typeface="나눔바른고딕" panose="020B0603020101020101" pitchFamily="50" charset="-127"/>
                </a:endParaRPr>
              </a:p>
            </p:txBody>
          </p:sp>
        </p:grpSp>
        <p:sp>
          <p:nvSpPr>
            <p:cNvPr id="386" name="타원 385">
              <a:extLst>
                <a:ext uri="{FF2B5EF4-FFF2-40B4-BE49-F238E27FC236}">
                  <a16:creationId xmlns:a16="http://schemas.microsoft.com/office/drawing/2014/main" id="{198793FB-5CD1-49D3-A655-5DA23AB922B6}"/>
                </a:ext>
              </a:extLst>
            </p:cNvPr>
            <p:cNvSpPr/>
            <p:nvPr/>
          </p:nvSpPr>
          <p:spPr>
            <a:xfrm>
              <a:off x="7772400" y="1885026"/>
              <a:ext cx="3133725" cy="3606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mc:AlternateContent xmlns:mc="http://schemas.openxmlformats.org/markup-compatibility/2006">
        <mc:Choice xmlns:a14="http://schemas.microsoft.com/office/drawing/2010/main" Requires="a14">
          <p:sp>
            <p:nvSpPr>
              <p:cNvPr id="393" name="TextBox 392">
                <a:extLst>
                  <a:ext uri="{FF2B5EF4-FFF2-40B4-BE49-F238E27FC236}">
                    <a16:creationId xmlns:a16="http://schemas.microsoft.com/office/drawing/2014/main" id="{C1BA88C5-108F-4A1B-8EC5-7FC4EB330904}"/>
                  </a:ext>
                </a:extLst>
              </p:cNvPr>
              <p:cNvSpPr txBox="1"/>
              <p:nvPr/>
            </p:nvSpPr>
            <p:spPr>
              <a:xfrm>
                <a:off x="5591175" y="5604826"/>
                <a:ext cx="6505575" cy="939168"/>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Fig.3 (a)</a:t>
                </a:r>
                <a:r>
                  <a:rPr lang="en-US" altLang="ko-KR" sz="1200" dirty="0">
                    <a:solidFill>
                      <a:schemeClr val="tx1"/>
                    </a:solidFill>
                    <a:latin typeface="HyhwpEQ" panose="02030600000101010101" pitchFamily="18" charset="-127"/>
                    <a:ea typeface="HyhwpEQ" panose="02030600000101010101" pitchFamily="18" charset="-127"/>
                  </a:rPr>
                  <a:t>The vehicle with velocity </a:t>
                </a:r>
                <a14:m>
                  <m:oMath xmlns:m="http://schemas.openxmlformats.org/officeDocument/2006/math">
                    <m:sSub>
                      <m:sSubPr>
                        <m:ctrlPr>
                          <a:rPr lang="en-US" altLang="ko-KR" sz="1200" i="1">
                            <a:solidFill>
                              <a:schemeClr val="tx1"/>
                            </a:solidFill>
                            <a:latin typeface="Cambria Math" panose="02040503050406030204" pitchFamily="18" charset="0"/>
                          </a:rPr>
                        </m:ctrlPr>
                      </m:sSubPr>
                      <m:e>
                        <m:r>
                          <a:rPr lang="en-US" altLang="ko-KR" sz="1200" b="0" i="1">
                            <a:solidFill>
                              <a:schemeClr val="tx1"/>
                            </a:solidFill>
                            <a:latin typeface="Cambria Math" panose="02040503050406030204" pitchFamily="18" charset="0"/>
                          </a:rPr>
                          <m:t>𝑣</m:t>
                        </m:r>
                      </m:e>
                      <m:sub>
                        <m:r>
                          <a:rPr lang="en-US" altLang="ko-KR" sz="1200" b="0" i="1">
                            <a:solidFill>
                              <a:schemeClr val="tx1"/>
                            </a:solidFill>
                            <a:latin typeface="Cambria Math" panose="02040503050406030204" pitchFamily="18" charset="0"/>
                          </a:rPr>
                          <m:t>𝑖</m:t>
                        </m:r>
                      </m:sub>
                    </m:sSub>
                    <m:r>
                      <a:rPr lang="en-US" altLang="ko-KR" sz="1200" b="0" i="1">
                        <a:solidFill>
                          <a:schemeClr val="tx1"/>
                        </a:solidFill>
                        <a:latin typeface="Cambria Math" panose="02040503050406030204" pitchFamily="18" charset="0"/>
                      </a:rPr>
                      <m:t>(</m:t>
                    </m:r>
                    <m:r>
                      <a:rPr lang="en-US" altLang="ko-KR" sz="1200" b="0" i="1">
                        <a:solidFill>
                          <a:schemeClr val="tx1"/>
                        </a:solidFill>
                        <a:latin typeface="Cambria Math" panose="02040503050406030204" pitchFamily="18" charset="0"/>
                      </a:rPr>
                      <m:t>𝑡</m:t>
                    </m:r>
                    <m:r>
                      <a:rPr lang="en-US" altLang="ko-KR" sz="1200" b="0" i="1">
                        <a:solidFill>
                          <a:schemeClr val="tx1"/>
                        </a:solidFill>
                        <a:latin typeface="Cambria Math" panose="02040503050406030204" pitchFamily="18" charset="0"/>
                      </a:rPr>
                      <m:t>)</m:t>
                    </m:r>
                  </m:oMath>
                </a14:m>
                <a:r>
                  <a:rPr lang="en-US" altLang="ko-KR" sz="1200" dirty="0">
                    <a:solidFill>
                      <a:schemeClr val="tx1"/>
                    </a:solidFill>
                    <a:latin typeface="HyhwpEQ" panose="02030600000101010101" pitchFamily="18" charset="-127"/>
                    <a:ea typeface="HyhwpEQ" panose="02030600000101010101" pitchFamily="18" charset="-127"/>
                  </a:rPr>
                  <a:t> on link </a:t>
                </a:r>
                <a14:m>
                  <m:oMath xmlns:m="http://schemas.openxmlformats.org/officeDocument/2006/math">
                    <m:r>
                      <a:rPr lang="en-US" altLang="ko-KR" sz="1200" b="0" i="1" smtClean="0">
                        <a:solidFill>
                          <a:schemeClr val="tx1"/>
                        </a:solidFill>
                        <a:latin typeface="Cambria Math" panose="02040503050406030204" pitchFamily="18" charset="0"/>
                      </a:rPr>
                      <m:t>𝑖</m:t>
                    </m:r>
                    <m:r>
                      <a:rPr lang="en-US" altLang="ko-KR" sz="1200" b="0" i="1" smtClean="0">
                        <a:solidFill>
                          <a:schemeClr val="tx1"/>
                        </a:solidFill>
                        <a:latin typeface="Cambria Math" panose="02040503050406030204" pitchFamily="18" charset="0"/>
                      </a:rPr>
                      <m:t> </m:t>
                    </m:r>
                  </m:oMath>
                </a14:m>
                <a:r>
                  <a:rPr lang="en-US" altLang="ko-KR" sz="1200" dirty="0">
                    <a:solidFill>
                      <a:schemeClr val="tx1"/>
                    </a:solidFill>
                    <a:latin typeface="HyhwpEQ" panose="02030600000101010101" pitchFamily="18" charset="-127"/>
                    <a:ea typeface="HyhwpEQ" panose="02030600000101010101" pitchFamily="18" charset="-127"/>
                  </a:rPr>
                  <a:t> </a:t>
                </a:r>
                <a:r>
                  <a:rPr lang="en-US" altLang="ko-KR" sz="1200" b="1" dirty="0">
                    <a:latin typeface="HyhwpEQ" panose="02030600000101010101" pitchFamily="18" charset="-127"/>
                    <a:ea typeface="HyhwpEQ" panose="02030600000101010101" pitchFamily="18" charset="-127"/>
                  </a:rPr>
                  <a:t>(b) </a:t>
                </a:r>
                <a:r>
                  <a:rPr lang="en-US" altLang="ko-KR" sz="1200" dirty="0">
                    <a:solidFill>
                      <a:schemeClr val="tx1"/>
                    </a:solidFill>
                    <a:latin typeface="HyhwpEQ" panose="02030600000101010101" pitchFamily="18" charset="-127"/>
                    <a:ea typeface="HyhwpEQ" panose="02030600000101010101" pitchFamily="18" charset="-127"/>
                  </a:rPr>
                  <a:t>Relative Speed of link </a:t>
                </a:r>
                <a14:m>
                  <m:oMath xmlns:m="http://schemas.openxmlformats.org/officeDocument/2006/math">
                    <m:r>
                      <a:rPr lang="en-US" altLang="ko-KR" sz="1200" i="1">
                        <a:solidFill>
                          <a:schemeClr val="tx1"/>
                        </a:solidFill>
                        <a:latin typeface="Cambria Math" panose="02040503050406030204" pitchFamily="18" charset="0"/>
                      </a:rPr>
                      <m:t>𝑖</m:t>
                    </m:r>
                  </m:oMath>
                </a14:m>
                <a:r>
                  <a:rPr lang="en-US" altLang="ko-KR" sz="1200" dirty="0">
                    <a:solidFill>
                      <a:schemeClr val="tx1"/>
                    </a:solidFill>
                    <a:latin typeface="HyhwpEQ" panose="02030600000101010101" pitchFamily="18" charset="-127"/>
                    <a:ea typeface="HyhwpEQ" panose="02030600000101010101" pitchFamily="18" charset="-127"/>
                  </a:rPr>
                  <a:t> at </a:t>
                </a:r>
                <a14:m>
                  <m:oMath xmlns:m="http://schemas.openxmlformats.org/officeDocument/2006/math">
                    <m:r>
                      <a:rPr lang="en-US" altLang="ko-KR" sz="1200" i="1">
                        <a:solidFill>
                          <a:schemeClr val="tx1"/>
                        </a:solidFill>
                        <a:latin typeface="Cambria Math" panose="02040503050406030204" pitchFamily="18" charset="0"/>
                      </a:rPr>
                      <m:t>𝑡</m:t>
                    </m:r>
                  </m:oMath>
                </a14:m>
                <a:r>
                  <a:rPr lang="en-US" altLang="ko-KR" sz="1200" dirty="0">
                    <a:solidFill>
                      <a:schemeClr val="tx1"/>
                    </a:solidFill>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a:t>
                </a:r>
                <a:r>
                  <a:rPr lang="en-US" altLang="ko-KR" sz="1200" dirty="0">
                    <a:solidFill>
                      <a:schemeClr val="tx1"/>
                    </a:solidFill>
                    <a:latin typeface="HyhwpEQ" panose="02030600000101010101" pitchFamily="18" charset="-127"/>
                    <a:ea typeface="HyhwpEQ" panose="02030600000101010101" pitchFamily="18" charset="-127"/>
                  </a:rPr>
                  <a:t>period).</a:t>
                </a:r>
              </a:p>
              <a:p>
                <a:pPr>
                  <a:lnSpc>
                    <a:spcPct val="150000"/>
                  </a:lnSpc>
                </a:pPr>
                <a:r>
                  <a:rPr lang="en-US" altLang="ko-KR" sz="1200" dirty="0">
                    <a:latin typeface="HyhwpEQ" panose="02030600000101010101" pitchFamily="18" charset="-127"/>
                    <a:ea typeface="HyhwpEQ" panose="02030600000101010101" pitchFamily="18" charset="-127"/>
                  </a:rPr>
                  <a:t>         </a:t>
                </a:r>
                <a14:m>
                  <m:oMath xmlns:m="http://schemas.openxmlformats.org/officeDocument/2006/math">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𝑣</m:t>
                        </m:r>
                      </m:e>
                      <m:sub>
                        <m:r>
                          <a:rPr lang="en-US" altLang="ko-KR" sz="1200" i="1">
                            <a:solidFill>
                              <a:schemeClr val="tx1"/>
                            </a:solidFill>
                            <a:latin typeface="Cambria Math" panose="02040503050406030204" pitchFamily="18" charset="0"/>
                          </a:rPr>
                          <m:t>𝑖</m:t>
                        </m:r>
                      </m:sub>
                    </m:sSub>
                    <m:r>
                      <a:rPr lang="en-US" altLang="ko-KR" sz="1200" i="1">
                        <a:solidFill>
                          <a:schemeClr val="tx1"/>
                        </a:solidFill>
                        <a:latin typeface="Cambria Math" panose="02040503050406030204" pitchFamily="18" charset="0"/>
                      </a:rPr>
                      <m:t>(</m:t>
                    </m:r>
                    <m:r>
                      <a:rPr lang="en-US" altLang="ko-KR" sz="1200" i="1">
                        <a:solidFill>
                          <a:schemeClr val="tx1"/>
                        </a:solidFill>
                        <a:latin typeface="Cambria Math" panose="02040503050406030204" pitchFamily="18" charset="0"/>
                      </a:rPr>
                      <m:t>𝑡</m:t>
                    </m:r>
                    <m:r>
                      <a:rPr lang="en-US" altLang="ko-KR" sz="1200" i="1">
                        <a:solidFill>
                          <a:schemeClr val="tx1"/>
                        </a:solidFill>
                        <a:latin typeface="Cambria Math" panose="02040503050406030204" pitchFamily="18" charset="0"/>
                      </a:rPr>
                      <m:t>)</m:t>
                    </m:r>
                  </m:oMath>
                </a14:m>
                <a:r>
                  <a:rPr lang="en-US" altLang="ko-KR" sz="1200" dirty="0">
                    <a:solidFill>
                      <a:schemeClr val="tx1"/>
                    </a:solidFill>
                    <a:latin typeface="HyhwpEQ" panose="02030600000101010101" pitchFamily="18" charset="-127"/>
                    <a:ea typeface="HyhwpEQ" panose="02030600000101010101" pitchFamily="18" charset="-127"/>
                  </a:rPr>
                  <a:t> is average velocity of link </a:t>
                </a:r>
                <a14:m>
                  <m:oMath xmlns:m="http://schemas.openxmlformats.org/officeDocument/2006/math">
                    <m:r>
                      <a:rPr lang="en-US" altLang="ko-KR" sz="1200" i="1">
                        <a:solidFill>
                          <a:schemeClr val="tx1"/>
                        </a:solidFill>
                        <a:latin typeface="Cambria Math" panose="02040503050406030204" pitchFamily="18" charset="0"/>
                      </a:rPr>
                      <m:t>𝑖</m:t>
                    </m:r>
                  </m:oMath>
                </a14:m>
                <a:r>
                  <a:rPr lang="ko-KR" altLang="en-US" sz="1200" dirty="0">
                    <a:solidFill>
                      <a:schemeClr val="tx1"/>
                    </a:solidFill>
                    <a:latin typeface="HyhwpEQ" panose="02030600000101010101" pitchFamily="18" charset="-127"/>
                    <a:ea typeface="HyhwpEQ" panose="02030600000101010101" pitchFamily="18" charset="-127"/>
                  </a:rPr>
                  <a:t> </a:t>
                </a:r>
                <a:r>
                  <a:rPr lang="en-US" altLang="ko-KR" sz="1200" dirty="0">
                    <a:solidFill>
                      <a:schemeClr val="tx1"/>
                    </a:solidFill>
                    <a:latin typeface="HyhwpEQ" panose="02030600000101010101" pitchFamily="18" charset="-127"/>
                    <a:ea typeface="HyhwpEQ" panose="02030600000101010101" pitchFamily="18" charset="-127"/>
                  </a:rPr>
                  <a:t>at </a:t>
                </a:r>
                <a14:m>
                  <m:oMath xmlns:m="http://schemas.openxmlformats.org/officeDocument/2006/math">
                    <m:r>
                      <a:rPr lang="en-US" altLang="ko-KR" sz="1200" i="1">
                        <a:solidFill>
                          <a:schemeClr val="tx1"/>
                        </a:solidFill>
                        <a:latin typeface="Cambria Math" panose="02040503050406030204" pitchFamily="18" charset="0"/>
                      </a:rPr>
                      <m:t>𝑡</m:t>
                    </m:r>
                  </m:oMath>
                </a14:m>
                <a:r>
                  <a:rPr lang="en-US" altLang="ko-KR" sz="1200" dirty="0">
                    <a:solidFill>
                      <a:schemeClr val="tx1"/>
                    </a:solidFill>
                    <a:latin typeface="HyhwpEQ" panose="02030600000101010101" pitchFamily="18" charset="-127"/>
                    <a:ea typeface="HyhwpEQ" panose="02030600000101010101" pitchFamily="18" charset="-127"/>
                  </a:rPr>
                  <a:t> period , </a:t>
                </a:r>
                <a14:m>
                  <m:oMath xmlns:m="http://schemas.openxmlformats.org/officeDocument/2006/math">
                    <m:sSubSup>
                      <m:sSubSupPr>
                        <m:ctrlPr>
                          <a:rPr lang="en-US" altLang="ko-KR" sz="1200" i="1">
                            <a:solidFill>
                              <a:schemeClr val="tx1"/>
                            </a:solidFill>
                            <a:latin typeface="Cambria Math" panose="02040503050406030204" pitchFamily="18" charset="0"/>
                          </a:rPr>
                        </m:ctrlPr>
                      </m:sSubSupPr>
                      <m:e>
                        <m:r>
                          <a:rPr lang="en-US" altLang="ko-KR" sz="1200" i="1">
                            <a:solidFill>
                              <a:schemeClr val="tx1"/>
                            </a:solidFill>
                            <a:latin typeface="Cambria Math" panose="02040503050406030204" pitchFamily="18" charset="0"/>
                          </a:rPr>
                          <m:t>𝑣</m:t>
                        </m:r>
                      </m:e>
                      <m:sub>
                        <m:r>
                          <a:rPr lang="en-US" altLang="ko-KR" sz="1200" i="1">
                            <a:solidFill>
                              <a:schemeClr val="tx1"/>
                            </a:solidFill>
                            <a:latin typeface="Cambria Math" panose="02040503050406030204" pitchFamily="18" charset="0"/>
                          </a:rPr>
                          <m:t>𝑖</m:t>
                        </m:r>
                      </m:sub>
                      <m:sup>
                        <m:r>
                          <a:rPr lang="en-US" altLang="ko-KR" sz="1200" i="1">
                            <a:solidFill>
                              <a:schemeClr val="tx1"/>
                            </a:solidFill>
                            <a:latin typeface="Cambria Math" panose="02040503050406030204" pitchFamily="18" charset="0"/>
                          </a:rPr>
                          <m:t>𝑚𝑎𝑥</m:t>
                        </m:r>
                      </m:sup>
                    </m:sSubSup>
                  </m:oMath>
                </a14:m>
                <a:r>
                  <a:rPr lang="ko-KR" altLang="en-US" sz="1200" dirty="0">
                    <a:solidFill>
                      <a:schemeClr val="tx1"/>
                    </a:solidFill>
                    <a:latin typeface="HyhwpEQ" panose="02030600000101010101" pitchFamily="18" charset="-127"/>
                    <a:ea typeface="HyhwpEQ" panose="02030600000101010101" pitchFamily="18" charset="-127"/>
                  </a:rPr>
                  <a:t> </a:t>
                </a:r>
                <a:r>
                  <a:rPr lang="en-US" altLang="ko-KR" sz="1200" dirty="0">
                    <a:solidFill>
                      <a:schemeClr val="tx1"/>
                    </a:solidFill>
                    <a:latin typeface="HyhwpEQ" panose="02030600000101010101" pitchFamily="18" charset="-127"/>
                    <a:ea typeface="HyhwpEQ" panose="02030600000101010101" pitchFamily="18" charset="-127"/>
                  </a:rPr>
                  <a:t>is the max velocity of link </a:t>
                </a:r>
                <a14:m>
                  <m:oMath xmlns:m="http://schemas.openxmlformats.org/officeDocument/2006/math">
                    <m:r>
                      <a:rPr lang="en-US" altLang="ko-KR" sz="1200" i="1">
                        <a:solidFill>
                          <a:schemeClr val="tx1"/>
                        </a:solidFill>
                        <a:latin typeface="Cambria Math" panose="02040503050406030204" pitchFamily="18" charset="0"/>
                      </a:rPr>
                      <m:t>𝑖</m:t>
                    </m:r>
                  </m:oMath>
                </a14:m>
                <a:r>
                  <a:rPr lang="ko-KR" altLang="en-US" sz="1200" dirty="0">
                    <a:solidFill>
                      <a:schemeClr val="tx1"/>
                    </a:solidFill>
                    <a:latin typeface="HyhwpEQ" panose="02030600000101010101" pitchFamily="18" charset="-127"/>
                    <a:ea typeface="HyhwpEQ" panose="02030600000101010101" pitchFamily="18" charset="-127"/>
                  </a:rPr>
                  <a:t> </a:t>
                </a:r>
              </a:p>
            </p:txBody>
          </p:sp>
        </mc:Choice>
        <mc:Fallback>
          <p:sp>
            <p:nvSpPr>
              <p:cNvPr id="393" name="TextBox 392">
                <a:extLst>
                  <a:ext uri="{FF2B5EF4-FFF2-40B4-BE49-F238E27FC236}">
                    <a16:creationId xmlns:a16="http://schemas.microsoft.com/office/drawing/2014/main" id="{C1BA88C5-108F-4A1B-8EC5-7FC4EB330904}"/>
                  </a:ext>
                </a:extLst>
              </p:cNvPr>
              <p:cNvSpPr txBox="1">
                <a:spLocks noRot="1" noChangeAspect="1" noMove="1" noResize="1" noEditPoints="1" noAdjustHandles="1" noChangeArrowheads="1" noChangeShapeType="1" noTextEdit="1"/>
              </p:cNvSpPr>
              <p:nvPr/>
            </p:nvSpPr>
            <p:spPr>
              <a:xfrm>
                <a:off x="5591175" y="5604826"/>
                <a:ext cx="6505575" cy="939168"/>
              </a:xfrm>
              <a:prstGeom prst="rect">
                <a:avLst/>
              </a:prstGeom>
              <a:blipFill>
                <a:blip r:embed="rId4"/>
                <a:stretch>
                  <a:fillRect l="-281" b="-3896"/>
                </a:stretch>
              </a:blipFill>
            </p:spPr>
            <p:txBody>
              <a:bodyPr/>
              <a:lstStyle/>
              <a:p>
                <a:r>
                  <a:rPr lang="ko-KR" altLang="en-US">
                    <a:noFill/>
                  </a:rPr>
                  <a:t> </a:t>
                </a:r>
              </a:p>
            </p:txBody>
          </p:sp>
        </mc:Fallback>
      </mc:AlternateContent>
      <p:sp>
        <p:nvSpPr>
          <p:cNvPr id="380" name="아래쪽 화살표 17">
            <a:extLst>
              <a:ext uri="{FF2B5EF4-FFF2-40B4-BE49-F238E27FC236}">
                <a16:creationId xmlns:a16="http://schemas.microsoft.com/office/drawing/2014/main" id="{AD967B81-5DFF-43B1-90DB-A755B4528A43}"/>
              </a:ext>
            </a:extLst>
          </p:cNvPr>
          <p:cNvSpPr/>
          <p:nvPr/>
        </p:nvSpPr>
        <p:spPr>
          <a:xfrm>
            <a:off x="8757598" y="3538104"/>
            <a:ext cx="234632" cy="45263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HyhwpEQ" panose="02030600000101010101" pitchFamily="18" charset="-127"/>
              <a:ea typeface="HyhwpEQ" panose="02030600000101010101" pitchFamily="18" charset="-127"/>
            </a:endParaRPr>
          </a:p>
        </p:txBody>
      </p:sp>
      <p:grpSp>
        <p:nvGrpSpPr>
          <p:cNvPr id="431" name="그룹 430">
            <a:extLst>
              <a:ext uri="{FF2B5EF4-FFF2-40B4-BE49-F238E27FC236}">
                <a16:creationId xmlns:a16="http://schemas.microsoft.com/office/drawing/2014/main" id="{F360F653-ABBC-408C-92DE-F70DC2694BEA}"/>
              </a:ext>
            </a:extLst>
          </p:cNvPr>
          <p:cNvGrpSpPr/>
          <p:nvPr/>
        </p:nvGrpSpPr>
        <p:grpSpPr>
          <a:xfrm>
            <a:off x="5430225" y="1687829"/>
            <a:ext cx="6268677" cy="2181664"/>
            <a:chOff x="320282" y="3063763"/>
            <a:chExt cx="6268677" cy="1926928"/>
          </a:xfrm>
        </p:grpSpPr>
        <p:grpSp>
          <p:nvGrpSpPr>
            <p:cNvPr id="365" name="그룹 364">
              <a:extLst>
                <a:ext uri="{FF2B5EF4-FFF2-40B4-BE49-F238E27FC236}">
                  <a16:creationId xmlns:a16="http://schemas.microsoft.com/office/drawing/2014/main" id="{002F547F-F5CC-494E-840C-7B1519E72B58}"/>
                </a:ext>
              </a:extLst>
            </p:cNvPr>
            <p:cNvGrpSpPr/>
            <p:nvPr/>
          </p:nvGrpSpPr>
          <p:grpSpPr>
            <a:xfrm>
              <a:off x="320282" y="3063763"/>
              <a:ext cx="6268677" cy="1926928"/>
              <a:chOff x="482145" y="1173768"/>
              <a:chExt cx="9300164" cy="2915426"/>
            </a:xfrm>
          </p:grpSpPr>
          <p:sp>
            <p:nvSpPr>
              <p:cNvPr id="16" name="직사각형 15">
                <a:extLst>
                  <a:ext uri="{FF2B5EF4-FFF2-40B4-BE49-F238E27FC236}">
                    <a16:creationId xmlns:a16="http://schemas.microsoft.com/office/drawing/2014/main" id="{11961BA2-7893-4BBE-9057-70F9C75E1AFF}"/>
                  </a:ext>
                </a:extLst>
              </p:cNvPr>
              <p:cNvSpPr/>
              <p:nvPr/>
            </p:nvSpPr>
            <p:spPr>
              <a:xfrm>
                <a:off x="547481" y="2088168"/>
                <a:ext cx="9234828" cy="1076898"/>
              </a:xfrm>
              <a:prstGeom prst="rect">
                <a:avLst/>
              </a:prstGeom>
              <a:solidFill>
                <a:srgbClr val="B0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8" name="직사각형 17">
                <a:extLst>
                  <a:ext uri="{FF2B5EF4-FFF2-40B4-BE49-F238E27FC236}">
                    <a16:creationId xmlns:a16="http://schemas.microsoft.com/office/drawing/2014/main" id="{0618326D-939B-48EA-B3BF-814DCC337036}"/>
                  </a:ext>
                </a:extLst>
              </p:cNvPr>
              <p:cNvSpPr/>
              <p:nvPr/>
            </p:nvSpPr>
            <p:spPr>
              <a:xfrm rot="16200000">
                <a:off x="1090517" y="2141046"/>
                <a:ext cx="2915425" cy="980872"/>
              </a:xfrm>
              <a:prstGeom prst="rect">
                <a:avLst/>
              </a:prstGeom>
              <a:solidFill>
                <a:srgbClr val="B0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20" name="직사각형 19">
                <a:extLst>
                  <a:ext uri="{FF2B5EF4-FFF2-40B4-BE49-F238E27FC236}">
                    <a16:creationId xmlns:a16="http://schemas.microsoft.com/office/drawing/2014/main" id="{B833D84B-8EB6-4FB3-9E2D-6F62BCDC0899}"/>
                  </a:ext>
                </a:extLst>
              </p:cNvPr>
              <p:cNvSpPr/>
              <p:nvPr/>
            </p:nvSpPr>
            <p:spPr>
              <a:xfrm rot="16200000">
                <a:off x="7119261" y="2141045"/>
                <a:ext cx="2915425" cy="980872"/>
              </a:xfrm>
              <a:prstGeom prst="rect">
                <a:avLst/>
              </a:prstGeom>
              <a:solidFill>
                <a:srgbClr val="B0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pic>
            <p:nvPicPr>
              <p:cNvPr id="13" name="그래픽 12" descr="갈매기형 화살표">
                <a:extLst>
                  <a:ext uri="{FF2B5EF4-FFF2-40B4-BE49-F238E27FC236}">
                    <a16:creationId xmlns:a16="http://schemas.microsoft.com/office/drawing/2014/main" id="{25CE5CD4-75F7-42A9-B475-1B7AA7E42D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521" y="2362846"/>
                <a:ext cx="527544" cy="527544"/>
              </a:xfrm>
              <a:prstGeom prst="rect">
                <a:avLst/>
              </a:prstGeom>
            </p:spPr>
          </p:pic>
          <p:pic>
            <p:nvPicPr>
              <p:cNvPr id="28" name="그래픽 27" descr="오토바이">
                <a:extLst>
                  <a:ext uri="{FF2B5EF4-FFF2-40B4-BE49-F238E27FC236}">
                    <a16:creationId xmlns:a16="http://schemas.microsoft.com/office/drawing/2014/main" id="{3082917F-3E34-4F5E-9FF3-93DC6BF6E2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145" y="2279623"/>
                <a:ext cx="697805" cy="697805"/>
              </a:xfrm>
              <a:prstGeom prst="rect">
                <a:avLst/>
              </a:prstGeom>
            </p:spPr>
          </p:pic>
          <p:grpSp>
            <p:nvGrpSpPr>
              <p:cNvPr id="33" name="그룹 32">
                <a:extLst>
                  <a:ext uri="{FF2B5EF4-FFF2-40B4-BE49-F238E27FC236}">
                    <a16:creationId xmlns:a16="http://schemas.microsoft.com/office/drawing/2014/main" id="{C87A2D51-7E98-4C23-8CEF-3154251270DE}"/>
                  </a:ext>
                </a:extLst>
              </p:cNvPr>
              <p:cNvGrpSpPr/>
              <p:nvPr/>
            </p:nvGrpSpPr>
            <p:grpSpPr>
              <a:xfrm>
                <a:off x="4962746" y="2008287"/>
                <a:ext cx="1199711" cy="1199711"/>
                <a:chOff x="4361471" y="3946299"/>
                <a:chExt cx="1199711" cy="1199711"/>
              </a:xfrm>
            </p:grpSpPr>
            <p:pic>
              <p:nvPicPr>
                <p:cNvPr id="32" name="그래픽 31" descr="걷기">
                  <a:extLst>
                    <a:ext uri="{FF2B5EF4-FFF2-40B4-BE49-F238E27FC236}">
                      <a16:creationId xmlns:a16="http://schemas.microsoft.com/office/drawing/2014/main" id="{2E1E39B5-108E-4974-91BB-97779BC6D98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59317" y="4325673"/>
                  <a:ext cx="404018" cy="404018"/>
                </a:xfrm>
                <a:prstGeom prst="rect">
                  <a:avLst/>
                </a:prstGeom>
              </p:spPr>
            </p:pic>
            <p:pic>
              <p:nvPicPr>
                <p:cNvPr id="11" name="그래픽 10" descr="자동차">
                  <a:extLst>
                    <a:ext uri="{FF2B5EF4-FFF2-40B4-BE49-F238E27FC236}">
                      <a16:creationId xmlns:a16="http://schemas.microsoft.com/office/drawing/2014/main" id="{EEEAEFA4-D974-40D9-B9E6-D3AF7852BD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1471" y="3946299"/>
                  <a:ext cx="1199711" cy="1199711"/>
                </a:xfrm>
                <a:prstGeom prst="rect">
                  <a:avLst/>
                </a:prstGeom>
              </p:spPr>
            </p:pic>
          </p:grpSp>
          <p:pic>
            <p:nvPicPr>
              <p:cNvPr id="56" name="그래픽 55" descr="갈매기형 화살표">
                <a:extLst>
                  <a:ext uri="{FF2B5EF4-FFF2-40B4-BE49-F238E27FC236}">
                    <a16:creationId xmlns:a16="http://schemas.microsoft.com/office/drawing/2014/main" id="{362556D2-E439-4F01-8CD2-99CBFADAE56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5803" y="2362846"/>
                <a:ext cx="527544" cy="527544"/>
              </a:xfrm>
              <a:prstGeom prst="rect">
                <a:avLst/>
              </a:prstGeom>
            </p:spPr>
          </p:pic>
          <p:sp>
            <p:nvSpPr>
              <p:cNvPr id="66" name="사각형: 둥근 모서리 65">
                <a:extLst>
                  <a:ext uri="{FF2B5EF4-FFF2-40B4-BE49-F238E27FC236}">
                    <a16:creationId xmlns:a16="http://schemas.microsoft.com/office/drawing/2014/main" id="{BBE59FF3-F772-4EEB-B9E2-631D27CB28D2}"/>
                  </a:ext>
                </a:extLst>
              </p:cNvPr>
              <p:cNvSpPr/>
              <p:nvPr/>
            </p:nvSpPr>
            <p:spPr>
              <a:xfrm>
                <a:off x="8089813" y="2279764"/>
                <a:ext cx="980873" cy="6956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accent1">
                        <a:lumMod val="50000"/>
                      </a:schemeClr>
                    </a:solidFill>
                    <a:latin typeface="HyhwpEQ" panose="02030600000101010101" pitchFamily="18" charset="-127"/>
                    <a:ea typeface="HyhwpEQ" panose="02030600000101010101" pitchFamily="18" charset="-127"/>
                  </a:rPr>
                  <a:t>Node</a:t>
                </a:r>
                <a:r>
                  <a:rPr lang="en-US" altLang="ko-KR" sz="1400" dirty="0">
                    <a:solidFill>
                      <a:schemeClr val="accent1">
                        <a:lumMod val="50000"/>
                      </a:schemeClr>
                    </a:solidFill>
                    <a:latin typeface="HyhwpEQ" panose="02030600000101010101" pitchFamily="18" charset="-127"/>
                    <a:ea typeface="HyhwpEQ" panose="02030600000101010101" pitchFamily="18" charset="-127"/>
                  </a:rPr>
                  <a:t> </a:t>
                </a:r>
                <a:endParaRPr lang="ko-KR" altLang="en-US" sz="1400" dirty="0">
                  <a:solidFill>
                    <a:schemeClr val="accent1">
                      <a:lumMod val="50000"/>
                    </a:schemeClr>
                  </a:solidFill>
                  <a:latin typeface="HyhwpEQ" panose="02030600000101010101" pitchFamily="18" charset="-127"/>
                  <a:ea typeface="HyhwpEQ" panose="02030600000101010101" pitchFamily="18" charset="-127"/>
                </a:endParaRPr>
              </a:p>
            </p:txBody>
          </p:sp>
          <p:grpSp>
            <p:nvGrpSpPr>
              <p:cNvPr id="269" name="그룹 268">
                <a:extLst>
                  <a:ext uri="{FF2B5EF4-FFF2-40B4-BE49-F238E27FC236}">
                    <a16:creationId xmlns:a16="http://schemas.microsoft.com/office/drawing/2014/main" id="{6611A730-2FC6-4BBB-A4C3-9649C965D804}"/>
                  </a:ext>
                </a:extLst>
              </p:cNvPr>
              <p:cNvGrpSpPr/>
              <p:nvPr/>
            </p:nvGrpSpPr>
            <p:grpSpPr>
              <a:xfrm>
                <a:off x="2082290" y="1686169"/>
                <a:ext cx="922808" cy="402000"/>
                <a:chOff x="2082290" y="1686169"/>
                <a:chExt cx="922808" cy="402000"/>
              </a:xfrm>
            </p:grpSpPr>
            <p:cxnSp>
              <p:nvCxnSpPr>
                <p:cNvPr id="94" name="직선 연결선 93">
                  <a:extLst>
                    <a:ext uri="{FF2B5EF4-FFF2-40B4-BE49-F238E27FC236}">
                      <a16:creationId xmlns:a16="http://schemas.microsoft.com/office/drawing/2014/main" id="{842423B2-5FE4-49A3-A1AF-696EF042A27A}"/>
                    </a:ext>
                  </a:extLst>
                </p:cNvPr>
                <p:cNvCxnSpPr>
                  <a:cxnSpLocks/>
                </p:cNvCxnSpPr>
                <p:nvPr/>
              </p:nvCxnSpPr>
              <p:spPr>
                <a:xfrm flipV="1">
                  <a:off x="239521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CF95FF-8805-4E7E-B749-5BE6321FE4E3}"/>
                    </a:ext>
                  </a:extLst>
                </p:cNvPr>
                <p:cNvCxnSpPr>
                  <a:cxnSpLocks/>
                </p:cNvCxnSpPr>
                <p:nvPr/>
              </p:nvCxnSpPr>
              <p:spPr>
                <a:xfrm flipV="1">
                  <a:off x="227975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14F5B402-1F6D-41BC-AFD6-EF1B37BDAEA0}"/>
                    </a:ext>
                  </a:extLst>
                </p:cNvPr>
                <p:cNvCxnSpPr>
                  <a:cxnSpLocks/>
                </p:cNvCxnSpPr>
                <p:nvPr/>
              </p:nvCxnSpPr>
              <p:spPr>
                <a:xfrm flipV="1">
                  <a:off x="2497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99D18C7A-38DA-414A-AA20-202409C78D30}"/>
                    </a:ext>
                  </a:extLst>
                </p:cNvPr>
                <p:cNvCxnSpPr>
                  <a:cxnSpLocks/>
                </p:cNvCxnSpPr>
                <p:nvPr/>
              </p:nvCxnSpPr>
              <p:spPr>
                <a:xfrm flipV="1">
                  <a:off x="216791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A6F4DF29-9EF4-449B-87EE-DD8A4A71B012}"/>
                    </a:ext>
                  </a:extLst>
                </p:cNvPr>
                <p:cNvCxnSpPr>
                  <a:cxnSpLocks/>
                </p:cNvCxnSpPr>
                <p:nvPr/>
              </p:nvCxnSpPr>
              <p:spPr>
                <a:xfrm flipV="1">
                  <a:off x="208229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C3303632-F6CE-4945-A5A2-A5079C6AB729}"/>
                    </a:ext>
                  </a:extLst>
                </p:cNvPr>
                <p:cNvCxnSpPr>
                  <a:cxnSpLocks/>
                </p:cNvCxnSpPr>
                <p:nvPr/>
              </p:nvCxnSpPr>
              <p:spPr>
                <a:xfrm flipV="1">
                  <a:off x="292226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94679765-7777-46DB-B8E3-BF51B3C8B5BC}"/>
                    </a:ext>
                  </a:extLst>
                </p:cNvPr>
                <p:cNvCxnSpPr>
                  <a:cxnSpLocks/>
                </p:cNvCxnSpPr>
                <p:nvPr/>
              </p:nvCxnSpPr>
              <p:spPr>
                <a:xfrm flipV="1">
                  <a:off x="280680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2E4ED3B1-F65B-4A1C-9780-DD4D2DB2D90F}"/>
                    </a:ext>
                  </a:extLst>
                </p:cNvPr>
                <p:cNvCxnSpPr>
                  <a:cxnSpLocks/>
                </p:cNvCxnSpPr>
                <p:nvPr/>
              </p:nvCxnSpPr>
              <p:spPr>
                <a:xfrm flipV="1">
                  <a:off x="3005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358D4FE7-B2C7-4B6E-9E7E-276E3E7E0C19}"/>
                    </a:ext>
                  </a:extLst>
                </p:cNvPr>
                <p:cNvCxnSpPr>
                  <a:cxnSpLocks/>
                </p:cNvCxnSpPr>
                <p:nvPr/>
              </p:nvCxnSpPr>
              <p:spPr>
                <a:xfrm flipV="1">
                  <a:off x="269496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2064C733-44DE-46AD-8A3F-D5D1542A4941}"/>
                    </a:ext>
                  </a:extLst>
                </p:cNvPr>
                <p:cNvCxnSpPr>
                  <a:cxnSpLocks/>
                </p:cNvCxnSpPr>
                <p:nvPr/>
              </p:nvCxnSpPr>
              <p:spPr>
                <a:xfrm flipV="1">
                  <a:off x="2592452"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4" name="직선 연결선 103">
                <a:extLst>
                  <a:ext uri="{FF2B5EF4-FFF2-40B4-BE49-F238E27FC236}">
                    <a16:creationId xmlns:a16="http://schemas.microsoft.com/office/drawing/2014/main" id="{C1BBE4C4-99B3-4B17-8D55-8C60FFD9C205}"/>
                  </a:ext>
                </a:extLst>
              </p:cNvPr>
              <p:cNvCxnSpPr>
                <a:cxnSpLocks/>
              </p:cNvCxnSpPr>
              <p:nvPr/>
            </p:nvCxnSpPr>
            <p:spPr>
              <a:xfrm flipV="1">
                <a:off x="2412098" y="3207998"/>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44E461D9-BADD-4776-A80E-0E198D0E898B}"/>
                  </a:ext>
                </a:extLst>
              </p:cNvPr>
              <p:cNvCxnSpPr>
                <a:cxnSpLocks/>
              </p:cNvCxnSpPr>
              <p:nvPr/>
            </p:nvCxnSpPr>
            <p:spPr>
              <a:xfrm flipV="1">
                <a:off x="2296642" y="3212084"/>
                <a:ext cx="0" cy="3979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E902F98E-4117-45EC-A741-C1129379583F}"/>
                  </a:ext>
                </a:extLst>
              </p:cNvPr>
              <p:cNvCxnSpPr>
                <a:cxnSpLocks/>
              </p:cNvCxnSpPr>
              <p:nvPr/>
            </p:nvCxnSpPr>
            <p:spPr>
              <a:xfrm flipV="1">
                <a:off x="2513986" y="3207998"/>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DC4D4A15-289C-4464-993F-99E5F7242CDB}"/>
                  </a:ext>
                </a:extLst>
              </p:cNvPr>
              <p:cNvCxnSpPr>
                <a:cxnSpLocks/>
              </p:cNvCxnSpPr>
              <p:nvPr/>
            </p:nvCxnSpPr>
            <p:spPr>
              <a:xfrm flipV="1">
                <a:off x="2184799" y="3212084"/>
                <a:ext cx="0" cy="3979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ADEBDE4C-B454-4F03-9C80-4636C0A4C357}"/>
                  </a:ext>
                </a:extLst>
              </p:cNvPr>
              <p:cNvCxnSpPr>
                <a:cxnSpLocks/>
              </p:cNvCxnSpPr>
              <p:nvPr/>
            </p:nvCxnSpPr>
            <p:spPr>
              <a:xfrm flipV="1">
                <a:off x="2082290" y="3202699"/>
                <a:ext cx="0" cy="3979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46438A40-A357-4D66-95C7-CB96BD67EECE}"/>
                  </a:ext>
                </a:extLst>
              </p:cNvPr>
              <p:cNvCxnSpPr>
                <a:cxnSpLocks/>
              </p:cNvCxnSpPr>
              <p:nvPr/>
            </p:nvCxnSpPr>
            <p:spPr>
              <a:xfrm flipV="1">
                <a:off x="2939148" y="3207998"/>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6D406E2B-38DC-4B13-875B-10FC0BE1C89E}"/>
                  </a:ext>
                </a:extLst>
              </p:cNvPr>
              <p:cNvCxnSpPr>
                <a:cxnSpLocks/>
              </p:cNvCxnSpPr>
              <p:nvPr/>
            </p:nvCxnSpPr>
            <p:spPr>
              <a:xfrm flipV="1">
                <a:off x="2823692" y="3212084"/>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85D1AFB5-9F0B-4777-933E-20B0BD24EA9E}"/>
                  </a:ext>
                </a:extLst>
              </p:cNvPr>
              <p:cNvCxnSpPr>
                <a:cxnSpLocks/>
              </p:cNvCxnSpPr>
              <p:nvPr/>
            </p:nvCxnSpPr>
            <p:spPr>
              <a:xfrm flipV="1">
                <a:off x="3005098" y="3208051"/>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7ED4C605-DE57-4D60-85BC-B17BD955E2FB}"/>
                  </a:ext>
                </a:extLst>
              </p:cNvPr>
              <p:cNvCxnSpPr>
                <a:cxnSpLocks/>
              </p:cNvCxnSpPr>
              <p:nvPr/>
            </p:nvCxnSpPr>
            <p:spPr>
              <a:xfrm flipV="1">
                <a:off x="2711849" y="3212084"/>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EC4890E-FF43-493D-9A86-0838F872B79D}"/>
                  </a:ext>
                </a:extLst>
              </p:cNvPr>
              <p:cNvCxnSpPr>
                <a:cxnSpLocks/>
              </p:cNvCxnSpPr>
              <p:nvPr/>
            </p:nvCxnSpPr>
            <p:spPr>
              <a:xfrm flipV="1">
                <a:off x="2609340" y="3212084"/>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5" name="그룹 254">
                <a:extLst>
                  <a:ext uri="{FF2B5EF4-FFF2-40B4-BE49-F238E27FC236}">
                    <a16:creationId xmlns:a16="http://schemas.microsoft.com/office/drawing/2014/main" id="{13D8B076-344C-4A85-87FF-E24205FCEF00}"/>
                  </a:ext>
                </a:extLst>
              </p:cNvPr>
              <p:cNvGrpSpPr/>
              <p:nvPr/>
            </p:nvGrpSpPr>
            <p:grpSpPr>
              <a:xfrm>
                <a:off x="7526761" y="2136068"/>
                <a:ext cx="540000" cy="944148"/>
                <a:chOff x="6530908" y="3601670"/>
                <a:chExt cx="540000" cy="944148"/>
              </a:xfrm>
            </p:grpSpPr>
            <p:cxnSp>
              <p:nvCxnSpPr>
                <p:cNvPr id="243" name="직선 연결선 242">
                  <a:extLst>
                    <a:ext uri="{FF2B5EF4-FFF2-40B4-BE49-F238E27FC236}">
                      <a16:creationId xmlns:a16="http://schemas.microsoft.com/office/drawing/2014/main" id="{A59667FF-92DA-45D3-93C9-EAE006B62237}"/>
                    </a:ext>
                  </a:extLst>
                </p:cNvPr>
                <p:cNvCxnSpPr>
                  <a:cxnSpLocks/>
                </p:cNvCxnSpPr>
                <p:nvPr/>
              </p:nvCxnSpPr>
              <p:spPr>
                <a:xfrm flipH="1">
                  <a:off x="6530908" y="366558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EBB66C25-6DAF-4D1A-A551-A1E79FF104C8}"/>
                    </a:ext>
                  </a:extLst>
                </p:cNvPr>
                <p:cNvCxnSpPr>
                  <a:cxnSpLocks/>
                </p:cNvCxnSpPr>
                <p:nvPr/>
              </p:nvCxnSpPr>
              <p:spPr>
                <a:xfrm flipH="1">
                  <a:off x="6530908" y="36016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2BB11E08-CFAF-4A86-B24E-6F0140E00845}"/>
                    </a:ext>
                  </a:extLst>
                </p:cNvPr>
                <p:cNvCxnSpPr>
                  <a:cxnSpLocks/>
                </p:cNvCxnSpPr>
                <p:nvPr/>
              </p:nvCxnSpPr>
              <p:spPr>
                <a:xfrm flipH="1">
                  <a:off x="6530908" y="372018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EB59096A-0717-42BA-A529-80256049A5B0}"/>
                    </a:ext>
                  </a:extLst>
                </p:cNvPr>
                <p:cNvCxnSpPr>
                  <a:cxnSpLocks/>
                </p:cNvCxnSpPr>
                <p:nvPr/>
              </p:nvCxnSpPr>
              <p:spPr>
                <a:xfrm flipH="1">
                  <a:off x="6530908" y="37921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직선 연결선 246">
                  <a:extLst>
                    <a:ext uri="{FF2B5EF4-FFF2-40B4-BE49-F238E27FC236}">
                      <a16:creationId xmlns:a16="http://schemas.microsoft.com/office/drawing/2014/main" id="{36D182C6-B190-460A-9D43-F59B9BC5D5E4}"/>
                    </a:ext>
                  </a:extLst>
                </p:cNvPr>
                <p:cNvCxnSpPr>
                  <a:cxnSpLocks/>
                </p:cNvCxnSpPr>
                <p:nvPr/>
              </p:nvCxnSpPr>
              <p:spPr>
                <a:xfrm flipH="1">
                  <a:off x="6530908" y="386040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직선 연결선 247">
                  <a:extLst>
                    <a:ext uri="{FF2B5EF4-FFF2-40B4-BE49-F238E27FC236}">
                      <a16:creationId xmlns:a16="http://schemas.microsoft.com/office/drawing/2014/main" id="{73ED01D2-1433-49A3-93FC-D72C7BAC5DE9}"/>
                    </a:ext>
                  </a:extLst>
                </p:cNvPr>
                <p:cNvCxnSpPr>
                  <a:cxnSpLocks/>
                </p:cNvCxnSpPr>
                <p:nvPr/>
              </p:nvCxnSpPr>
              <p:spPr>
                <a:xfrm flipH="1">
                  <a:off x="6530908" y="394231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a:extLst>
                    <a:ext uri="{FF2B5EF4-FFF2-40B4-BE49-F238E27FC236}">
                      <a16:creationId xmlns:a16="http://schemas.microsoft.com/office/drawing/2014/main" id="{D9E8F8B5-AF7F-4F16-8DC7-DB165D1DCFEB}"/>
                    </a:ext>
                  </a:extLst>
                </p:cNvPr>
                <p:cNvCxnSpPr>
                  <a:cxnSpLocks/>
                </p:cNvCxnSpPr>
                <p:nvPr/>
              </p:nvCxnSpPr>
              <p:spPr>
                <a:xfrm flipH="1">
                  <a:off x="6530908" y="415053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직선 연결선 249">
                  <a:extLst>
                    <a:ext uri="{FF2B5EF4-FFF2-40B4-BE49-F238E27FC236}">
                      <a16:creationId xmlns:a16="http://schemas.microsoft.com/office/drawing/2014/main" id="{0FB9B615-5766-4CF8-897B-CCC808A10F2F}"/>
                    </a:ext>
                  </a:extLst>
                </p:cNvPr>
                <p:cNvCxnSpPr>
                  <a:cxnSpLocks/>
                </p:cNvCxnSpPr>
                <p:nvPr/>
              </p:nvCxnSpPr>
              <p:spPr>
                <a:xfrm flipH="1">
                  <a:off x="6530908" y="403634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94A2AF41-EA2F-4F74-AD41-6E8049906DDC}"/>
                    </a:ext>
                  </a:extLst>
                </p:cNvPr>
                <p:cNvCxnSpPr>
                  <a:cxnSpLocks/>
                </p:cNvCxnSpPr>
                <p:nvPr/>
              </p:nvCxnSpPr>
              <p:spPr>
                <a:xfrm flipH="1">
                  <a:off x="6530908" y="423711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F9B0F0AE-932F-42FB-9585-00263CBC503C}"/>
                    </a:ext>
                  </a:extLst>
                </p:cNvPr>
                <p:cNvCxnSpPr>
                  <a:cxnSpLocks/>
                </p:cNvCxnSpPr>
                <p:nvPr/>
              </p:nvCxnSpPr>
              <p:spPr>
                <a:xfrm flipH="1">
                  <a:off x="6530908" y="432629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직선 연결선 252">
                  <a:extLst>
                    <a:ext uri="{FF2B5EF4-FFF2-40B4-BE49-F238E27FC236}">
                      <a16:creationId xmlns:a16="http://schemas.microsoft.com/office/drawing/2014/main" id="{F718B9F5-75FC-4229-94BE-73F4B6DBFFF6}"/>
                    </a:ext>
                  </a:extLst>
                </p:cNvPr>
                <p:cNvCxnSpPr>
                  <a:cxnSpLocks/>
                </p:cNvCxnSpPr>
                <p:nvPr/>
              </p:nvCxnSpPr>
              <p:spPr>
                <a:xfrm flipH="1">
                  <a:off x="6530908" y="4441043"/>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직선 연결선 253">
                  <a:extLst>
                    <a:ext uri="{FF2B5EF4-FFF2-40B4-BE49-F238E27FC236}">
                      <a16:creationId xmlns:a16="http://schemas.microsoft.com/office/drawing/2014/main" id="{AF50A323-CD57-40BF-AE22-F0A682C8D14A}"/>
                    </a:ext>
                  </a:extLst>
                </p:cNvPr>
                <p:cNvCxnSpPr>
                  <a:cxnSpLocks/>
                </p:cNvCxnSpPr>
                <p:nvPr/>
              </p:nvCxnSpPr>
              <p:spPr>
                <a:xfrm flipH="1">
                  <a:off x="6530908" y="4545818"/>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6" name="그룹 255">
                <a:extLst>
                  <a:ext uri="{FF2B5EF4-FFF2-40B4-BE49-F238E27FC236}">
                    <a16:creationId xmlns:a16="http://schemas.microsoft.com/office/drawing/2014/main" id="{F5BAA173-AD50-4076-A52E-3F7F93DE7806}"/>
                  </a:ext>
                </a:extLst>
              </p:cNvPr>
              <p:cNvGrpSpPr/>
              <p:nvPr/>
            </p:nvGrpSpPr>
            <p:grpSpPr>
              <a:xfrm>
                <a:off x="9095985" y="2161113"/>
                <a:ext cx="540000" cy="944148"/>
                <a:chOff x="6530908" y="3601670"/>
                <a:chExt cx="540000" cy="944148"/>
              </a:xfrm>
            </p:grpSpPr>
            <p:cxnSp>
              <p:nvCxnSpPr>
                <p:cNvPr id="257" name="직선 연결선 256">
                  <a:extLst>
                    <a:ext uri="{FF2B5EF4-FFF2-40B4-BE49-F238E27FC236}">
                      <a16:creationId xmlns:a16="http://schemas.microsoft.com/office/drawing/2014/main" id="{61CA7BF3-EFF9-451B-8EBF-D3A370BC8AB4}"/>
                    </a:ext>
                  </a:extLst>
                </p:cNvPr>
                <p:cNvCxnSpPr>
                  <a:cxnSpLocks/>
                </p:cNvCxnSpPr>
                <p:nvPr/>
              </p:nvCxnSpPr>
              <p:spPr>
                <a:xfrm flipH="1">
                  <a:off x="6530908" y="366558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46332607-3852-4AF6-8411-2E04C8581C06}"/>
                    </a:ext>
                  </a:extLst>
                </p:cNvPr>
                <p:cNvCxnSpPr>
                  <a:cxnSpLocks/>
                </p:cNvCxnSpPr>
                <p:nvPr/>
              </p:nvCxnSpPr>
              <p:spPr>
                <a:xfrm flipH="1">
                  <a:off x="6530908" y="36016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7DEE6345-89F1-4C55-A192-34FD3D384DC1}"/>
                    </a:ext>
                  </a:extLst>
                </p:cNvPr>
                <p:cNvCxnSpPr>
                  <a:cxnSpLocks/>
                </p:cNvCxnSpPr>
                <p:nvPr/>
              </p:nvCxnSpPr>
              <p:spPr>
                <a:xfrm flipH="1">
                  <a:off x="6530908" y="372018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EA5EB51E-0C7C-453D-9057-C703FDAA9BCE}"/>
                    </a:ext>
                  </a:extLst>
                </p:cNvPr>
                <p:cNvCxnSpPr>
                  <a:cxnSpLocks/>
                </p:cNvCxnSpPr>
                <p:nvPr/>
              </p:nvCxnSpPr>
              <p:spPr>
                <a:xfrm flipH="1">
                  <a:off x="6530908" y="37921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4142F34-5DB0-47E9-9A82-9648364FA449}"/>
                    </a:ext>
                  </a:extLst>
                </p:cNvPr>
                <p:cNvCxnSpPr>
                  <a:cxnSpLocks/>
                </p:cNvCxnSpPr>
                <p:nvPr/>
              </p:nvCxnSpPr>
              <p:spPr>
                <a:xfrm flipH="1">
                  <a:off x="6530908" y="386040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8282F2BA-4D46-4422-8621-5C29F7D1A576}"/>
                    </a:ext>
                  </a:extLst>
                </p:cNvPr>
                <p:cNvCxnSpPr>
                  <a:cxnSpLocks/>
                </p:cNvCxnSpPr>
                <p:nvPr/>
              </p:nvCxnSpPr>
              <p:spPr>
                <a:xfrm flipH="1">
                  <a:off x="6530908" y="394231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CCC47B59-715F-4D71-A0A2-6D315A664662}"/>
                    </a:ext>
                  </a:extLst>
                </p:cNvPr>
                <p:cNvCxnSpPr>
                  <a:cxnSpLocks/>
                </p:cNvCxnSpPr>
                <p:nvPr/>
              </p:nvCxnSpPr>
              <p:spPr>
                <a:xfrm flipH="1">
                  <a:off x="6530908" y="415053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6BD2B38D-D9B9-465A-833F-8710586126AA}"/>
                    </a:ext>
                  </a:extLst>
                </p:cNvPr>
                <p:cNvCxnSpPr>
                  <a:cxnSpLocks/>
                </p:cNvCxnSpPr>
                <p:nvPr/>
              </p:nvCxnSpPr>
              <p:spPr>
                <a:xfrm flipH="1">
                  <a:off x="6530908" y="403634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5C7DC549-0150-4412-8C2A-EDADF84570C5}"/>
                    </a:ext>
                  </a:extLst>
                </p:cNvPr>
                <p:cNvCxnSpPr>
                  <a:cxnSpLocks/>
                </p:cNvCxnSpPr>
                <p:nvPr/>
              </p:nvCxnSpPr>
              <p:spPr>
                <a:xfrm flipH="1">
                  <a:off x="6530908" y="423711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745CC9D4-4818-4E16-BAC9-EEF1BCB10534}"/>
                    </a:ext>
                  </a:extLst>
                </p:cNvPr>
                <p:cNvCxnSpPr>
                  <a:cxnSpLocks/>
                </p:cNvCxnSpPr>
                <p:nvPr/>
              </p:nvCxnSpPr>
              <p:spPr>
                <a:xfrm flipH="1">
                  <a:off x="6530908" y="432629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a:extLst>
                    <a:ext uri="{FF2B5EF4-FFF2-40B4-BE49-F238E27FC236}">
                      <a16:creationId xmlns:a16="http://schemas.microsoft.com/office/drawing/2014/main" id="{51EFDEF5-99A7-4A6E-85BD-62FC0E84C6F9}"/>
                    </a:ext>
                  </a:extLst>
                </p:cNvPr>
                <p:cNvCxnSpPr>
                  <a:cxnSpLocks/>
                </p:cNvCxnSpPr>
                <p:nvPr/>
              </p:nvCxnSpPr>
              <p:spPr>
                <a:xfrm flipH="1">
                  <a:off x="6530908" y="4441043"/>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직선 연결선 267">
                  <a:extLst>
                    <a:ext uri="{FF2B5EF4-FFF2-40B4-BE49-F238E27FC236}">
                      <a16:creationId xmlns:a16="http://schemas.microsoft.com/office/drawing/2014/main" id="{8D50E73E-EA8D-478C-B9B0-7989FFCD6586}"/>
                    </a:ext>
                  </a:extLst>
                </p:cNvPr>
                <p:cNvCxnSpPr>
                  <a:cxnSpLocks/>
                </p:cNvCxnSpPr>
                <p:nvPr/>
              </p:nvCxnSpPr>
              <p:spPr>
                <a:xfrm flipH="1">
                  <a:off x="6530908" y="4545818"/>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35F3D910-DFB3-42AB-8ADB-B8838B2CE361}"/>
                  </a:ext>
                </a:extLst>
              </p:cNvPr>
              <p:cNvGrpSpPr/>
              <p:nvPr/>
            </p:nvGrpSpPr>
            <p:grpSpPr>
              <a:xfrm>
                <a:off x="8115569" y="3231034"/>
                <a:ext cx="922808" cy="402000"/>
                <a:chOff x="2082290" y="1686169"/>
                <a:chExt cx="922808" cy="402000"/>
              </a:xfrm>
            </p:grpSpPr>
            <p:cxnSp>
              <p:nvCxnSpPr>
                <p:cNvPr id="282" name="직선 연결선 281">
                  <a:extLst>
                    <a:ext uri="{FF2B5EF4-FFF2-40B4-BE49-F238E27FC236}">
                      <a16:creationId xmlns:a16="http://schemas.microsoft.com/office/drawing/2014/main" id="{6579525D-2600-4B31-8CB2-67AF9DC52A14}"/>
                    </a:ext>
                  </a:extLst>
                </p:cNvPr>
                <p:cNvCxnSpPr>
                  <a:cxnSpLocks/>
                </p:cNvCxnSpPr>
                <p:nvPr/>
              </p:nvCxnSpPr>
              <p:spPr>
                <a:xfrm flipV="1">
                  <a:off x="239521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직선 연결선 282">
                  <a:extLst>
                    <a:ext uri="{FF2B5EF4-FFF2-40B4-BE49-F238E27FC236}">
                      <a16:creationId xmlns:a16="http://schemas.microsoft.com/office/drawing/2014/main" id="{7AA8157D-8989-45DE-85B6-54613D923998}"/>
                    </a:ext>
                  </a:extLst>
                </p:cNvPr>
                <p:cNvCxnSpPr>
                  <a:cxnSpLocks/>
                </p:cNvCxnSpPr>
                <p:nvPr/>
              </p:nvCxnSpPr>
              <p:spPr>
                <a:xfrm flipV="1">
                  <a:off x="227975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직선 연결선 283">
                  <a:extLst>
                    <a:ext uri="{FF2B5EF4-FFF2-40B4-BE49-F238E27FC236}">
                      <a16:creationId xmlns:a16="http://schemas.microsoft.com/office/drawing/2014/main" id="{BFE22B88-3E95-4892-A777-4CAF562571C2}"/>
                    </a:ext>
                  </a:extLst>
                </p:cNvPr>
                <p:cNvCxnSpPr>
                  <a:cxnSpLocks/>
                </p:cNvCxnSpPr>
                <p:nvPr/>
              </p:nvCxnSpPr>
              <p:spPr>
                <a:xfrm flipV="1">
                  <a:off x="2497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7F7F78AE-F431-490E-8FCA-7C1F4D8CB7C9}"/>
                    </a:ext>
                  </a:extLst>
                </p:cNvPr>
                <p:cNvCxnSpPr>
                  <a:cxnSpLocks/>
                </p:cNvCxnSpPr>
                <p:nvPr/>
              </p:nvCxnSpPr>
              <p:spPr>
                <a:xfrm flipV="1">
                  <a:off x="216791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D57AF421-386E-4777-A97A-974553E94850}"/>
                    </a:ext>
                  </a:extLst>
                </p:cNvPr>
                <p:cNvCxnSpPr>
                  <a:cxnSpLocks/>
                </p:cNvCxnSpPr>
                <p:nvPr/>
              </p:nvCxnSpPr>
              <p:spPr>
                <a:xfrm flipV="1">
                  <a:off x="208229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E4FDC84C-B0AF-4891-AB46-6234B4CC033B}"/>
                    </a:ext>
                  </a:extLst>
                </p:cNvPr>
                <p:cNvCxnSpPr>
                  <a:cxnSpLocks/>
                </p:cNvCxnSpPr>
                <p:nvPr/>
              </p:nvCxnSpPr>
              <p:spPr>
                <a:xfrm flipV="1">
                  <a:off x="292226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212A4231-5AC4-439B-A4C5-D29F56754F44}"/>
                    </a:ext>
                  </a:extLst>
                </p:cNvPr>
                <p:cNvCxnSpPr>
                  <a:cxnSpLocks/>
                </p:cNvCxnSpPr>
                <p:nvPr/>
              </p:nvCxnSpPr>
              <p:spPr>
                <a:xfrm flipV="1">
                  <a:off x="280680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직선 연결선 288">
                  <a:extLst>
                    <a:ext uri="{FF2B5EF4-FFF2-40B4-BE49-F238E27FC236}">
                      <a16:creationId xmlns:a16="http://schemas.microsoft.com/office/drawing/2014/main" id="{BD38E354-F2E2-40D7-ADD2-813C05DEA3C9}"/>
                    </a:ext>
                  </a:extLst>
                </p:cNvPr>
                <p:cNvCxnSpPr>
                  <a:cxnSpLocks/>
                </p:cNvCxnSpPr>
                <p:nvPr/>
              </p:nvCxnSpPr>
              <p:spPr>
                <a:xfrm flipV="1">
                  <a:off x="3005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직선 연결선 289">
                  <a:extLst>
                    <a:ext uri="{FF2B5EF4-FFF2-40B4-BE49-F238E27FC236}">
                      <a16:creationId xmlns:a16="http://schemas.microsoft.com/office/drawing/2014/main" id="{CA22EC3C-30F6-4423-837D-61E439E40040}"/>
                    </a:ext>
                  </a:extLst>
                </p:cNvPr>
                <p:cNvCxnSpPr>
                  <a:cxnSpLocks/>
                </p:cNvCxnSpPr>
                <p:nvPr/>
              </p:nvCxnSpPr>
              <p:spPr>
                <a:xfrm flipV="1">
                  <a:off x="269496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직선 연결선 290">
                  <a:extLst>
                    <a:ext uri="{FF2B5EF4-FFF2-40B4-BE49-F238E27FC236}">
                      <a16:creationId xmlns:a16="http://schemas.microsoft.com/office/drawing/2014/main" id="{FEE9D4F6-5D81-4664-A1A9-F6BFB7E1D856}"/>
                    </a:ext>
                  </a:extLst>
                </p:cNvPr>
                <p:cNvCxnSpPr>
                  <a:cxnSpLocks/>
                </p:cNvCxnSpPr>
                <p:nvPr/>
              </p:nvCxnSpPr>
              <p:spPr>
                <a:xfrm flipV="1">
                  <a:off x="2592452"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2" name="그룹 291">
                <a:extLst>
                  <a:ext uri="{FF2B5EF4-FFF2-40B4-BE49-F238E27FC236}">
                    <a16:creationId xmlns:a16="http://schemas.microsoft.com/office/drawing/2014/main" id="{5E9D0F11-A62A-46B8-B018-557B00F2C631}"/>
                  </a:ext>
                </a:extLst>
              </p:cNvPr>
              <p:cNvGrpSpPr/>
              <p:nvPr/>
            </p:nvGrpSpPr>
            <p:grpSpPr>
              <a:xfrm>
                <a:off x="8108926" y="1648537"/>
                <a:ext cx="922808" cy="402000"/>
                <a:chOff x="2082290" y="1686169"/>
                <a:chExt cx="922808" cy="402000"/>
              </a:xfrm>
            </p:grpSpPr>
            <p:cxnSp>
              <p:nvCxnSpPr>
                <p:cNvPr id="293" name="직선 연결선 292">
                  <a:extLst>
                    <a:ext uri="{FF2B5EF4-FFF2-40B4-BE49-F238E27FC236}">
                      <a16:creationId xmlns:a16="http://schemas.microsoft.com/office/drawing/2014/main" id="{20D59DDD-949F-478C-8E8F-AFA931BD0445}"/>
                    </a:ext>
                  </a:extLst>
                </p:cNvPr>
                <p:cNvCxnSpPr>
                  <a:cxnSpLocks/>
                </p:cNvCxnSpPr>
                <p:nvPr/>
              </p:nvCxnSpPr>
              <p:spPr>
                <a:xfrm flipV="1">
                  <a:off x="239521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직선 연결선 293">
                  <a:extLst>
                    <a:ext uri="{FF2B5EF4-FFF2-40B4-BE49-F238E27FC236}">
                      <a16:creationId xmlns:a16="http://schemas.microsoft.com/office/drawing/2014/main" id="{3C900026-5759-4FF3-A14B-2C633BFBECD9}"/>
                    </a:ext>
                  </a:extLst>
                </p:cNvPr>
                <p:cNvCxnSpPr>
                  <a:cxnSpLocks/>
                </p:cNvCxnSpPr>
                <p:nvPr/>
              </p:nvCxnSpPr>
              <p:spPr>
                <a:xfrm flipV="1">
                  <a:off x="227975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0F9D0347-ED41-44B7-8525-A3632D85334C}"/>
                    </a:ext>
                  </a:extLst>
                </p:cNvPr>
                <p:cNvCxnSpPr>
                  <a:cxnSpLocks/>
                </p:cNvCxnSpPr>
                <p:nvPr/>
              </p:nvCxnSpPr>
              <p:spPr>
                <a:xfrm flipV="1">
                  <a:off x="2497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0E0A5E38-D367-4225-A5F6-DC8AE9F31295}"/>
                    </a:ext>
                  </a:extLst>
                </p:cNvPr>
                <p:cNvCxnSpPr>
                  <a:cxnSpLocks/>
                </p:cNvCxnSpPr>
                <p:nvPr/>
              </p:nvCxnSpPr>
              <p:spPr>
                <a:xfrm flipV="1">
                  <a:off x="216791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직선 연결선 296">
                  <a:extLst>
                    <a:ext uri="{FF2B5EF4-FFF2-40B4-BE49-F238E27FC236}">
                      <a16:creationId xmlns:a16="http://schemas.microsoft.com/office/drawing/2014/main" id="{9921A2F9-F944-4ACA-9BF7-3710BE5F611E}"/>
                    </a:ext>
                  </a:extLst>
                </p:cNvPr>
                <p:cNvCxnSpPr>
                  <a:cxnSpLocks/>
                </p:cNvCxnSpPr>
                <p:nvPr/>
              </p:nvCxnSpPr>
              <p:spPr>
                <a:xfrm flipV="1">
                  <a:off x="208229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직선 연결선 297">
                  <a:extLst>
                    <a:ext uri="{FF2B5EF4-FFF2-40B4-BE49-F238E27FC236}">
                      <a16:creationId xmlns:a16="http://schemas.microsoft.com/office/drawing/2014/main" id="{3AB8A427-3B18-4FDC-B6F8-EA0057885031}"/>
                    </a:ext>
                  </a:extLst>
                </p:cNvPr>
                <p:cNvCxnSpPr>
                  <a:cxnSpLocks/>
                </p:cNvCxnSpPr>
                <p:nvPr/>
              </p:nvCxnSpPr>
              <p:spPr>
                <a:xfrm flipV="1">
                  <a:off x="2922260"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FD21B738-17D4-4230-A8EE-3390B1EC0A8D}"/>
                    </a:ext>
                  </a:extLst>
                </p:cNvPr>
                <p:cNvCxnSpPr>
                  <a:cxnSpLocks/>
                </p:cNvCxnSpPr>
                <p:nvPr/>
              </p:nvCxnSpPr>
              <p:spPr>
                <a:xfrm flipV="1">
                  <a:off x="2806804"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66F5382B-B3C9-4464-A4FE-FF56C5723E16}"/>
                    </a:ext>
                  </a:extLst>
                </p:cNvPr>
                <p:cNvCxnSpPr>
                  <a:cxnSpLocks/>
                </p:cNvCxnSpPr>
                <p:nvPr/>
              </p:nvCxnSpPr>
              <p:spPr>
                <a:xfrm flipV="1">
                  <a:off x="3005098" y="1686169"/>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직선 연결선 300">
                  <a:extLst>
                    <a:ext uri="{FF2B5EF4-FFF2-40B4-BE49-F238E27FC236}">
                      <a16:creationId xmlns:a16="http://schemas.microsoft.com/office/drawing/2014/main" id="{81DF309F-EFFE-4A33-9A77-1799CD53CD18}"/>
                    </a:ext>
                  </a:extLst>
                </p:cNvPr>
                <p:cNvCxnSpPr>
                  <a:cxnSpLocks/>
                </p:cNvCxnSpPr>
                <p:nvPr/>
              </p:nvCxnSpPr>
              <p:spPr>
                <a:xfrm flipV="1">
                  <a:off x="2694961"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id="{319ECEAB-3504-4120-956E-C0A18D8716D0}"/>
                    </a:ext>
                  </a:extLst>
                </p:cNvPr>
                <p:cNvCxnSpPr>
                  <a:cxnSpLocks/>
                </p:cNvCxnSpPr>
                <p:nvPr/>
              </p:nvCxnSpPr>
              <p:spPr>
                <a:xfrm flipV="1">
                  <a:off x="2592452" y="1690255"/>
                  <a:ext cx="0" cy="397914"/>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5" name="사각형: 둥근 모서리 304">
                <a:extLst>
                  <a:ext uri="{FF2B5EF4-FFF2-40B4-BE49-F238E27FC236}">
                    <a16:creationId xmlns:a16="http://schemas.microsoft.com/office/drawing/2014/main" id="{EF792F15-8AB5-46E5-A6F6-8A9D8F0C42F4}"/>
                  </a:ext>
                </a:extLst>
              </p:cNvPr>
              <p:cNvSpPr/>
              <p:nvPr/>
            </p:nvSpPr>
            <p:spPr>
              <a:xfrm>
                <a:off x="2064794" y="2279623"/>
                <a:ext cx="980873" cy="7188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accent1">
                        <a:lumMod val="50000"/>
                      </a:schemeClr>
                    </a:solidFill>
                    <a:latin typeface="HyhwpEQ" panose="02030600000101010101" pitchFamily="18" charset="-127"/>
                    <a:ea typeface="HyhwpEQ" panose="02030600000101010101" pitchFamily="18" charset="-127"/>
                  </a:rPr>
                  <a:t>Node</a:t>
                </a:r>
                <a:r>
                  <a:rPr lang="en-US" altLang="ko-KR" sz="1400" dirty="0">
                    <a:solidFill>
                      <a:schemeClr val="accent1">
                        <a:lumMod val="50000"/>
                      </a:schemeClr>
                    </a:solidFill>
                    <a:latin typeface="HyhwpEQ" panose="02030600000101010101" pitchFamily="18" charset="-127"/>
                    <a:ea typeface="HyhwpEQ" panose="02030600000101010101" pitchFamily="18" charset="-127"/>
                  </a:rPr>
                  <a:t> </a:t>
                </a:r>
                <a:r>
                  <a:rPr lang="en-US" altLang="ko-KR" sz="1600" dirty="0">
                    <a:solidFill>
                      <a:schemeClr val="accent1">
                        <a:lumMod val="50000"/>
                      </a:schemeClr>
                    </a:solidFill>
                    <a:latin typeface="HyhwpEQ" panose="02030600000101010101" pitchFamily="18" charset="-127"/>
                    <a:ea typeface="HyhwpEQ" panose="02030600000101010101" pitchFamily="18" charset="-127"/>
                  </a:rPr>
                  <a:t> </a:t>
                </a:r>
                <a:endParaRPr lang="ko-KR" altLang="en-US" sz="1400" dirty="0">
                  <a:solidFill>
                    <a:schemeClr val="accent1">
                      <a:lumMod val="50000"/>
                    </a:schemeClr>
                  </a:solidFill>
                  <a:latin typeface="HyhwpEQ" panose="02030600000101010101" pitchFamily="18" charset="-127"/>
                  <a:ea typeface="HyhwpEQ" panose="02030600000101010101" pitchFamily="18" charset="-127"/>
                </a:endParaRPr>
              </a:p>
            </p:txBody>
          </p:sp>
          <p:grpSp>
            <p:nvGrpSpPr>
              <p:cNvPr id="319" name="그룹 318">
                <a:extLst>
                  <a:ext uri="{FF2B5EF4-FFF2-40B4-BE49-F238E27FC236}">
                    <a16:creationId xmlns:a16="http://schemas.microsoft.com/office/drawing/2014/main" id="{FD78353A-FD05-47B2-B882-CD86FCDF8F7C}"/>
                  </a:ext>
                </a:extLst>
              </p:cNvPr>
              <p:cNvGrpSpPr/>
              <p:nvPr/>
            </p:nvGrpSpPr>
            <p:grpSpPr>
              <a:xfrm>
                <a:off x="1476498" y="2161113"/>
                <a:ext cx="540000" cy="944148"/>
                <a:chOff x="6530908" y="3601670"/>
                <a:chExt cx="540000" cy="944148"/>
              </a:xfrm>
            </p:grpSpPr>
            <p:cxnSp>
              <p:nvCxnSpPr>
                <p:cNvPr id="320" name="직선 연결선 319">
                  <a:extLst>
                    <a:ext uri="{FF2B5EF4-FFF2-40B4-BE49-F238E27FC236}">
                      <a16:creationId xmlns:a16="http://schemas.microsoft.com/office/drawing/2014/main" id="{751E4704-6C9A-4DAA-88A3-8CA16C78BF7E}"/>
                    </a:ext>
                  </a:extLst>
                </p:cNvPr>
                <p:cNvCxnSpPr>
                  <a:cxnSpLocks/>
                </p:cNvCxnSpPr>
                <p:nvPr/>
              </p:nvCxnSpPr>
              <p:spPr>
                <a:xfrm flipH="1">
                  <a:off x="6530908" y="366558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직선 연결선 320">
                  <a:extLst>
                    <a:ext uri="{FF2B5EF4-FFF2-40B4-BE49-F238E27FC236}">
                      <a16:creationId xmlns:a16="http://schemas.microsoft.com/office/drawing/2014/main" id="{536F226A-926E-4C10-8347-3489A895C604}"/>
                    </a:ext>
                  </a:extLst>
                </p:cNvPr>
                <p:cNvCxnSpPr>
                  <a:cxnSpLocks/>
                </p:cNvCxnSpPr>
                <p:nvPr/>
              </p:nvCxnSpPr>
              <p:spPr>
                <a:xfrm flipH="1">
                  <a:off x="6530908" y="36016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직선 연결선 321">
                  <a:extLst>
                    <a:ext uri="{FF2B5EF4-FFF2-40B4-BE49-F238E27FC236}">
                      <a16:creationId xmlns:a16="http://schemas.microsoft.com/office/drawing/2014/main" id="{BCAC15AC-1AEE-4F24-896D-06806724A203}"/>
                    </a:ext>
                  </a:extLst>
                </p:cNvPr>
                <p:cNvCxnSpPr>
                  <a:cxnSpLocks/>
                </p:cNvCxnSpPr>
                <p:nvPr/>
              </p:nvCxnSpPr>
              <p:spPr>
                <a:xfrm flipH="1">
                  <a:off x="6530908" y="372018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05D2D7DA-DF2B-4598-B930-E69E7594D062}"/>
                    </a:ext>
                  </a:extLst>
                </p:cNvPr>
                <p:cNvCxnSpPr>
                  <a:cxnSpLocks/>
                </p:cNvCxnSpPr>
                <p:nvPr/>
              </p:nvCxnSpPr>
              <p:spPr>
                <a:xfrm flipH="1">
                  <a:off x="6530908" y="37921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73C91844-4EE7-49DE-B396-642B933B5DC8}"/>
                    </a:ext>
                  </a:extLst>
                </p:cNvPr>
                <p:cNvCxnSpPr>
                  <a:cxnSpLocks/>
                </p:cNvCxnSpPr>
                <p:nvPr/>
              </p:nvCxnSpPr>
              <p:spPr>
                <a:xfrm flipH="1">
                  <a:off x="6530908" y="386040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직선 연결선 324">
                  <a:extLst>
                    <a:ext uri="{FF2B5EF4-FFF2-40B4-BE49-F238E27FC236}">
                      <a16:creationId xmlns:a16="http://schemas.microsoft.com/office/drawing/2014/main" id="{8502C474-CAD4-4D8E-B5E0-06ED602B532B}"/>
                    </a:ext>
                  </a:extLst>
                </p:cNvPr>
                <p:cNvCxnSpPr>
                  <a:cxnSpLocks/>
                </p:cNvCxnSpPr>
                <p:nvPr/>
              </p:nvCxnSpPr>
              <p:spPr>
                <a:xfrm flipH="1">
                  <a:off x="6530908" y="394231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직선 연결선 325">
                  <a:extLst>
                    <a:ext uri="{FF2B5EF4-FFF2-40B4-BE49-F238E27FC236}">
                      <a16:creationId xmlns:a16="http://schemas.microsoft.com/office/drawing/2014/main" id="{1C343573-ADE2-4AAE-990B-54A188D66A41}"/>
                    </a:ext>
                  </a:extLst>
                </p:cNvPr>
                <p:cNvCxnSpPr>
                  <a:cxnSpLocks/>
                </p:cNvCxnSpPr>
                <p:nvPr/>
              </p:nvCxnSpPr>
              <p:spPr>
                <a:xfrm flipH="1">
                  <a:off x="6530908" y="415053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직선 연결선 326">
                  <a:extLst>
                    <a:ext uri="{FF2B5EF4-FFF2-40B4-BE49-F238E27FC236}">
                      <a16:creationId xmlns:a16="http://schemas.microsoft.com/office/drawing/2014/main" id="{149ACA8C-3384-46D9-A0EF-6C06EE3754C5}"/>
                    </a:ext>
                  </a:extLst>
                </p:cNvPr>
                <p:cNvCxnSpPr>
                  <a:cxnSpLocks/>
                </p:cNvCxnSpPr>
                <p:nvPr/>
              </p:nvCxnSpPr>
              <p:spPr>
                <a:xfrm flipH="1">
                  <a:off x="6530908" y="403634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직선 연결선 327">
                  <a:extLst>
                    <a:ext uri="{FF2B5EF4-FFF2-40B4-BE49-F238E27FC236}">
                      <a16:creationId xmlns:a16="http://schemas.microsoft.com/office/drawing/2014/main" id="{893DC42B-5FAE-4D84-B697-21ABE4F167D9}"/>
                    </a:ext>
                  </a:extLst>
                </p:cNvPr>
                <p:cNvCxnSpPr>
                  <a:cxnSpLocks/>
                </p:cNvCxnSpPr>
                <p:nvPr/>
              </p:nvCxnSpPr>
              <p:spPr>
                <a:xfrm flipH="1">
                  <a:off x="6530908" y="423711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직선 연결선 328">
                  <a:extLst>
                    <a:ext uri="{FF2B5EF4-FFF2-40B4-BE49-F238E27FC236}">
                      <a16:creationId xmlns:a16="http://schemas.microsoft.com/office/drawing/2014/main" id="{9F03DBDE-7326-456F-BED9-1CC344B86352}"/>
                    </a:ext>
                  </a:extLst>
                </p:cNvPr>
                <p:cNvCxnSpPr>
                  <a:cxnSpLocks/>
                </p:cNvCxnSpPr>
                <p:nvPr/>
              </p:nvCxnSpPr>
              <p:spPr>
                <a:xfrm flipH="1">
                  <a:off x="6530908" y="432629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FA923121-6350-46EC-92C3-A75F8E9B6E7F}"/>
                    </a:ext>
                  </a:extLst>
                </p:cNvPr>
                <p:cNvCxnSpPr>
                  <a:cxnSpLocks/>
                </p:cNvCxnSpPr>
                <p:nvPr/>
              </p:nvCxnSpPr>
              <p:spPr>
                <a:xfrm flipH="1">
                  <a:off x="6530908" y="4441043"/>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23907FAC-3B89-4580-8475-95AD4F888F93}"/>
                    </a:ext>
                  </a:extLst>
                </p:cNvPr>
                <p:cNvCxnSpPr>
                  <a:cxnSpLocks/>
                </p:cNvCxnSpPr>
                <p:nvPr/>
              </p:nvCxnSpPr>
              <p:spPr>
                <a:xfrm flipH="1">
                  <a:off x="6530908" y="4545818"/>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2" name="그룹 331">
                <a:extLst>
                  <a:ext uri="{FF2B5EF4-FFF2-40B4-BE49-F238E27FC236}">
                    <a16:creationId xmlns:a16="http://schemas.microsoft.com/office/drawing/2014/main" id="{B5543503-2800-4FBA-9A1C-7EE50B3F0B31}"/>
                  </a:ext>
                </a:extLst>
              </p:cNvPr>
              <p:cNvGrpSpPr/>
              <p:nvPr/>
            </p:nvGrpSpPr>
            <p:grpSpPr>
              <a:xfrm>
                <a:off x="3089737" y="2161113"/>
                <a:ext cx="540000" cy="944148"/>
                <a:chOff x="6530908" y="3601670"/>
                <a:chExt cx="540000" cy="944148"/>
              </a:xfrm>
            </p:grpSpPr>
            <p:cxnSp>
              <p:nvCxnSpPr>
                <p:cNvPr id="333" name="직선 연결선 332">
                  <a:extLst>
                    <a:ext uri="{FF2B5EF4-FFF2-40B4-BE49-F238E27FC236}">
                      <a16:creationId xmlns:a16="http://schemas.microsoft.com/office/drawing/2014/main" id="{A4522A98-EC36-4BE9-8556-B3922F41DAD2}"/>
                    </a:ext>
                  </a:extLst>
                </p:cNvPr>
                <p:cNvCxnSpPr>
                  <a:cxnSpLocks/>
                </p:cNvCxnSpPr>
                <p:nvPr/>
              </p:nvCxnSpPr>
              <p:spPr>
                <a:xfrm flipH="1">
                  <a:off x="6530908" y="366558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직선 연결선 333">
                  <a:extLst>
                    <a:ext uri="{FF2B5EF4-FFF2-40B4-BE49-F238E27FC236}">
                      <a16:creationId xmlns:a16="http://schemas.microsoft.com/office/drawing/2014/main" id="{57AB72BA-9FC7-4A14-ABE0-805C4BD81E22}"/>
                    </a:ext>
                  </a:extLst>
                </p:cNvPr>
                <p:cNvCxnSpPr>
                  <a:cxnSpLocks/>
                </p:cNvCxnSpPr>
                <p:nvPr/>
              </p:nvCxnSpPr>
              <p:spPr>
                <a:xfrm flipH="1">
                  <a:off x="6530908" y="36016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a16="http://schemas.microsoft.com/office/drawing/2014/main" id="{588FF638-3E32-4D6E-BD16-C1D11C7BA1EA}"/>
                    </a:ext>
                  </a:extLst>
                </p:cNvPr>
                <p:cNvCxnSpPr>
                  <a:cxnSpLocks/>
                </p:cNvCxnSpPr>
                <p:nvPr/>
              </p:nvCxnSpPr>
              <p:spPr>
                <a:xfrm flipH="1">
                  <a:off x="6530908" y="372018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직선 연결선 335">
                  <a:extLst>
                    <a:ext uri="{FF2B5EF4-FFF2-40B4-BE49-F238E27FC236}">
                      <a16:creationId xmlns:a16="http://schemas.microsoft.com/office/drawing/2014/main" id="{F28C08EA-91FA-4F1B-A223-C1C3B578B626}"/>
                    </a:ext>
                  </a:extLst>
                </p:cNvPr>
                <p:cNvCxnSpPr>
                  <a:cxnSpLocks/>
                </p:cNvCxnSpPr>
                <p:nvPr/>
              </p:nvCxnSpPr>
              <p:spPr>
                <a:xfrm flipH="1">
                  <a:off x="6530908" y="379217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직선 연결선 336">
                  <a:extLst>
                    <a:ext uri="{FF2B5EF4-FFF2-40B4-BE49-F238E27FC236}">
                      <a16:creationId xmlns:a16="http://schemas.microsoft.com/office/drawing/2014/main" id="{A26F749F-A478-4C19-89C5-405D6BFCF785}"/>
                    </a:ext>
                  </a:extLst>
                </p:cNvPr>
                <p:cNvCxnSpPr>
                  <a:cxnSpLocks/>
                </p:cNvCxnSpPr>
                <p:nvPr/>
              </p:nvCxnSpPr>
              <p:spPr>
                <a:xfrm flipH="1">
                  <a:off x="6530908" y="386040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직선 연결선 337">
                  <a:extLst>
                    <a:ext uri="{FF2B5EF4-FFF2-40B4-BE49-F238E27FC236}">
                      <a16:creationId xmlns:a16="http://schemas.microsoft.com/office/drawing/2014/main" id="{8061DD8B-0846-4214-9C1C-B2CD8BA94900}"/>
                    </a:ext>
                  </a:extLst>
                </p:cNvPr>
                <p:cNvCxnSpPr>
                  <a:cxnSpLocks/>
                </p:cNvCxnSpPr>
                <p:nvPr/>
              </p:nvCxnSpPr>
              <p:spPr>
                <a:xfrm flipH="1">
                  <a:off x="6530908" y="394231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직선 연결선 338">
                  <a:extLst>
                    <a:ext uri="{FF2B5EF4-FFF2-40B4-BE49-F238E27FC236}">
                      <a16:creationId xmlns:a16="http://schemas.microsoft.com/office/drawing/2014/main" id="{01BA81B2-2EED-4192-BD1F-5C3F7886120E}"/>
                    </a:ext>
                  </a:extLst>
                </p:cNvPr>
                <p:cNvCxnSpPr>
                  <a:cxnSpLocks/>
                </p:cNvCxnSpPr>
                <p:nvPr/>
              </p:nvCxnSpPr>
              <p:spPr>
                <a:xfrm flipH="1">
                  <a:off x="6530908" y="4150531"/>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직선 연결선 339">
                  <a:extLst>
                    <a:ext uri="{FF2B5EF4-FFF2-40B4-BE49-F238E27FC236}">
                      <a16:creationId xmlns:a16="http://schemas.microsoft.com/office/drawing/2014/main" id="{F614A37A-1485-4918-A91B-098A68B7827C}"/>
                    </a:ext>
                  </a:extLst>
                </p:cNvPr>
                <p:cNvCxnSpPr>
                  <a:cxnSpLocks/>
                </p:cNvCxnSpPr>
                <p:nvPr/>
              </p:nvCxnSpPr>
              <p:spPr>
                <a:xfrm flipH="1">
                  <a:off x="6530908" y="403634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직선 연결선 340">
                  <a:extLst>
                    <a:ext uri="{FF2B5EF4-FFF2-40B4-BE49-F238E27FC236}">
                      <a16:creationId xmlns:a16="http://schemas.microsoft.com/office/drawing/2014/main" id="{9DCA9438-BCA9-41AF-94AB-E659B5C155DF}"/>
                    </a:ext>
                  </a:extLst>
                </p:cNvPr>
                <p:cNvCxnSpPr>
                  <a:cxnSpLocks/>
                </p:cNvCxnSpPr>
                <p:nvPr/>
              </p:nvCxnSpPr>
              <p:spPr>
                <a:xfrm flipH="1">
                  <a:off x="6530908" y="4237110"/>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직선 연결선 341">
                  <a:extLst>
                    <a:ext uri="{FF2B5EF4-FFF2-40B4-BE49-F238E27FC236}">
                      <a16:creationId xmlns:a16="http://schemas.microsoft.com/office/drawing/2014/main" id="{1DDB7930-12FB-4FDB-9077-61A5F7BC14F7}"/>
                    </a:ext>
                  </a:extLst>
                </p:cNvPr>
                <p:cNvCxnSpPr>
                  <a:cxnSpLocks/>
                </p:cNvCxnSpPr>
                <p:nvPr/>
              </p:nvCxnSpPr>
              <p:spPr>
                <a:xfrm flipH="1">
                  <a:off x="6530908" y="4326296"/>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직선 연결선 342">
                  <a:extLst>
                    <a:ext uri="{FF2B5EF4-FFF2-40B4-BE49-F238E27FC236}">
                      <a16:creationId xmlns:a16="http://schemas.microsoft.com/office/drawing/2014/main" id="{1D4E3BCE-23C0-44FE-BDAF-932CD66748BD}"/>
                    </a:ext>
                  </a:extLst>
                </p:cNvPr>
                <p:cNvCxnSpPr>
                  <a:cxnSpLocks/>
                </p:cNvCxnSpPr>
                <p:nvPr/>
              </p:nvCxnSpPr>
              <p:spPr>
                <a:xfrm flipH="1">
                  <a:off x="6530908" y="4441043"/>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직선 연결선 343">
                  <a:extLst>
                    <a:ext uri="{FF2B5EF4-FFF2-40B4-BE49-F238E27FC236}">
                      <a16:creationId xmlns:a16="http://schemas.microsoft.com/office/drawing/2014/main" id="{FE2E0531-F345-4C3D-B846-D7313F2E6C71}"/>
                    </a:ext>
                  </a:extLst>
                </p:cNvPr>
                <p:cNvCxnSpPr>
                  <a:cxnSpLocks/>
                </p:cNvCxnSpPr>
                <p:nvPr/>
              </p:nvCxnSpPr>
              <p:spPr>
                <a:xfrm flipH="1">
                  <a:off x="6530908" y="4545818"/>
                  <a:ext cx="540000" cy="0"/>
                </a:xfrm>
                <a:prstGeom prst="line">
                  <a:avLst/>
                </a:prstGeom>
                <a:ln w="19050" cmpd="dbl">
                  <a:solidFill>
                    <a:schemeClr val="bg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398" name="말풍선: 타원형 397">
                  <a:extLst>
                    <a:ext uri="{FF2B5EF4-FFF2-40B4-BE49-F238E27FC236}">
                      <a16:creationId xmlns:a16="http://schemas.microsoft.com/office/drawing/2014/main" id="{056027EB-EDA8-4855-8706-C5C0023B9748}"/>
                    </a:ext>
                  </a:extLst>
                </p:cNvPr>
                <p:cNvSpPr/>
                <p:nvPr/>
              </p:nvSpPr>
              <p:spPr>
                <a:xfrm>
                  <a:off x="3512488" y="3144967"/>
                  <a:ext cx="684669" cy="51848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accent2">
                                    <a:lumMod val="75000"/>
                                  </a:schemeClr>
                                </a:solidFill>
                                <a:latin typeface="Cambria Math" panose="02040503050406030204" pitchFamily="18" charset="0"/>
                              </a:rPr>
                            </m:ctrlPr>
                          </m:sSubPr>
                          <m:e>
                            <m:r>
                              <a:rPr lang="en-US" altLang="ko-KR" sz="1800" b="0" i="1" smtClean="0">
                                <a:solidFill>
                                  <a:schemeClr val="accent2">
                                    <a:lumMod val="75000"/>
                                  </a:schemeClr>
                                </a:solidFill>
                                <a:latin typeface="Cambria Math" panose="02040503050406030204" pitchFamily="18" charset="0"/>
                              </a:rPr>
                              <m:t>𝑣</m:t>
                            </m:r>
                          </m:e>
                          <m:sub>
                            <m:r>
                              <a:rPr lang="en-US" altLang="ko-KR" sz="1800" b="0" i="1" smtClean="0">
                                <a:solidFill>
                                  <a:schemeClr val="accent2">
                                    <a:lumMod val="75000"/>
                                  </a:schemeClr>
                                </a:solidFill>
                                <a:latin typeface="Cambria Math" panose="02040503050406030204" pitchFamily="18" charset="0"/>
                              </a:rPr>
                              <m:t>𝑖</m:t>
                            </m:r>
                          </m:sub>
                        </m:sSub>
                        <m:r>
                          <a:rPr lang="en-US" altLang="ko-KR" sz="1800" b="0" i="1" smtClean="0">
                            <a:solidFill>
                              <a:schemeClr val="accent2">
                                <a:lumMod val="75000"/>
                              </a:schemeClr>
                            </a:solidFill>
                            <a:latin typeface="Cambria Math" panose="02040503050406030204" pitchFamily="18" charset="0"/>
                          </a:rPr>
                          <m:t>(</m:t>
                        </m:r>
                        <m:r>
                          <a:rPr lang="en-US" altLang="ko-KR" sz="1800" b="0" i="1" smtClean="0">
                            <a:solidFill>
                              <a:schemeClr val="accent2">
                                <a:lumMod val="75000"/>
                              </a:schemeClr>
                            </a:solidFill>
                            <a:latin typeface="Cambria Math" panose="02040503050406030204" pitchFamily="18" charset="0"/>
                          </a:rPr>
                          <m:t>𝑡</m:t>
                        </m:r>
                        <m:r>
                          <a:rPr lang="en-US" altLang="ko-KR" sz="1800" b="0" i="1" smtClean="0">
                            <a:solidFill>
                              <a:schemeClr val="accent2">
                                <a:lumMod val="75000"/>
                              </a:schemeClr>
                            </a:solidFill>
                            <a:latin typeface="Cambria Math" panose="02040503050406030204" pitchFamily="18" charset="0"/>
                          </a:rPr>
                          <m:t>)</m:t>
                        </m:r>
                      </m:oMath>
                    </m:oMathPara>
                  </a14:m>
                  <a:endParaRPr lang="ko-KR" altLang="en-US" dirty="0">
                    <a:latin typeface="HyhwpEQ" panose="02030600000101010101" pitchFamily="18" charset="-127"/>
                    <a:ea typeface="HyhwpEQ" panose="02030600000101010101" pitchFamily="18" charset="-127"/>
                  </a:endParaRPr>
                </a:p>
              </p:txBody>
            </p:sp>
          </mc:Choice>
          <mc:Fallback>
            <p:sp>
              <p:nvSpPr>
                <p:cNvPr id="398" name="말풍선: 타원형 397">
                  <a:extLst>
                    <a:ext uri="{FF2B5EF4-FFF2-40B4-BE49-F238E27FC236}">
                      <a16:creationId xmlns:a16="http://schemas.microsoft.com/office/drawing/2014/main" id="{056027EB-EDA8-4855-8706-C5C0023B9748}"/>
                    </a:ext>
                  </a:extLst>
                </p:cNvPr>
                <p:cNvSpPr>
                  <a:spLocks noRot="1" noChangeAspect="1" noMove="1" noResize="1" noEditPoints="1" noAdjustHandles="1" noChangeArrowheads="1" noChangeShapeType="1" noTextEdit="1"/>
                </p:cNvSpPr>
                <p:nvPr/>
              </p:nvSpPr>
              <p:spPr>
                <a:xfrm>
                  <a:off x="3512488" y="3144967"/>
                  <a:ext cx="684669" cy="518481"/>
                </a:xfrm>
                <a:prstGeom prst="wedgeEllipseCallout">
                  <a:avLst/>
                </a:prstGeom>
                <a:blipFill>
                  <a:blip r:embed="rId13"/>
                  <a:stretch>
                    <a:fillRect/>
                  </a:stretch>
                </a:blipFill>
              </p:spPr>
              <p:txBody>
                <a:bodyPr/>
                <a:lstStyle/>
                <a:p>
                  <a:r>
                    <a:rPr lang="ko-KR" altLang="en-US">
                      <a:noFill/>
                    </a:rPr>
                    <a:t> </a:t>
                  </a:r>
                </a:p>
              </p:txBody>
            </p:sp>
          </mc:Fallback>
        </mc:AlternateContent>
      </p:grpSp>
      <p:sp>
        <p:nvSpPr>
          <p:cNvPr id="445" name="제목 1">
            <a:extLst>
              <a:ext uri="{FF2B5EF4-FFF2-40B4-BE49-F238E27FC236}">
                <a16:creationId xmlns:a16="http://schemas.microsoft.com/office/drawing/2014/main" id="{1A7B9CBB-D779-41CA-A4CB-0F428805ACAA}"/>
              </a:ext>
            </a:extLst>
          </p:cNvPr>
          <p:cNvSpPr txBox="1">
            <a:spLocks/>
          </p:cNvSpPr>
          <p:nvPr/>
        </p:nvSpPr>
        <p:spPr>
          <a:xfrm>
            <a:off x="432000" y="323556"/>
            <a:ext cx="11367533" cy="757645"/>
          </a:xfrm>
          <a:prstGeom prst="rect">
            <a:avLst/>
          </a:prstGeom>
          <a:solidFill>
            <a:schemeClr val="accent5">
              <a:lumMod val="20000"/>
              <a:lumOff val="80000"/>
            </a:schemeClr>
          </a:solidFill>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solidFill>
                  <a:srgbClr val="000066"/>
                </a:solidFill>
                <a:latin typeface="나눔바른고딕" panose="020B0603020101020101" pitchFamily="50" charset="-127"/>
                <a:ea typeface="나눔바른고딕" panose="020B0603020101020101" pitchFamily="50" charset="-127"/>
              </a:rPr>
              <a:t>Chengdu</a:t>
            </a:r>
            <a:r>
              <a:rPr lang="en-US" altLang="ko-KR" sz="2800" dirty="0">
                <a:latin typeface="나눔바른고딕" panose="020B0603020101020101" pitchFamily="50" charset="-127"/>
                <a:ea typeface="나눔바른고딕" panose="020B0603020101020101" pitchFamily="50" charset="-127"/>
              </a:rPr>
              <a:t> city’s Road </a:t>
            </a:r>
            <a:r>
              <a:rPr lang="en-US" altLang="ko-KR" sz="2800" dirty="0">
                <a:solidFill>
                  <a:schemeClr val="accent2">
                    <a:lumMod val="50000"/>
                  </a:schemeClr>
                </a:solidFill>
                <a:latin typeface="나눔바른고딕" panose="020B0603020101020101" pitchFamily="50" charset="-127"/>
                <a:ea typeface="나눔바른고딕" panose="020B0603020101020101" pitchFamily="50" charset="-127"/>
              </a:rPr>
              <a:t>Network</a:t>
            </a:r>
            <a:endParaRPr lang="ko-KR" altLang="en-US" sz="2800" dirty="0">
              <a:solidFill>
                <a:schemeClr val="accent2">
                  <a:lumMod val="50000"/>
                </a:schemeClr>
              </a:solidFill>
              <a:latin typeface="나눔바른고딕" panose="020B0603020101020101" pitchFamily="50" charset="-127"/>
              <a:ea typeface="나눔바른고딕" panose="020B0603020101020101" pitchFamily="50" charset="-127"/>
            </a:endParaRPr>
          </a:p>
        </p:txBody>
      </p:sp>
      <p:sp>
        <p:nvSpPr>
          <p:cNvPr id="446" name="TextBox 445">
            <a:extLst>
              <a:ext uri="{FF2B5EF4-FFF2-40B4-BE49-F238E27FC236}">
                <a16:creationId xmlns:a16="http://schemas.microsoft.com/office/drawing/2014/main" id="{85A8D3F0-4BAC-4AC3-91AF-5C1F96145647}"/>
              </a:ext>
            </a:extLst>
          </p:cNvPr>
          <p:cNvSpPr txBox="1"/>
          <p:nvPr/>
        </p:nvSpPr>
        <p:spPr>
          <a:xfrm>
            <a:off x="5939665" y="1518623"/>
            <a:ext cx="530915" cy="369332"/>
          </a:xfrm>
          <a:prstGeom prst="rect">
            <a:avLst/>
          </a:prstGeom>
          <a:noFill/>
        </p:spPr>
        <p:txBody>
          <a:bodyPr wrap="none" rtlCol="0">
            <a:spAutoFit/>
          </a:bodyPr>
          <a:lstStyle/>
          <a:p>
            <a:r>
              <a:rPr lang="en-US" altLang="ko-KR" dirty="0">
                <a:latin typeface="HyhwpEQ" panose="02030600000101010101" pitchFamily="18" charset="-127"/>
                <a:ea typeface="HyhwpEQ" panose="02030600000101010101" pitchFamily="18" charset="-127"/>
              </a:rPr>
              <a:t>(a)</a:t>
            </a:r>
            <a:endParaRPr lang="ko-KR" altLang="en-US" dirty="0">
              <a:latin typeface="HyhwpEQ" panose="02030600000101010101" pitchFamily="18" charset="-127"/>
              <a:ea typeface="HyhwpEQ" panose="02030600000101010101" pitchFamily="18" charset="-127"/>
            </a:endParaRPr>
          </a:p>
        </p:txBody>
      </p:sp>
      <mc:AlternateContent xmlns:mc="http://schemas.openxmlformats.org/markup-compatibility/2006">
        <mc:Choice xmlns:a14="http://schemas.microsoft.com/office/drawing/2010/main" Requires="a14">
          <p:sp>
            <p:nvSpPr>
              <p:cNvPr id="399" name="사각형: 둥근 모서리 398">
                <a:extLst>
                  <a:ext uri="{FF2B5EF4-FFF2-40B4-BE49-F238E27FC236}">
                    <a16:creationId xmlns:a16="http://schemas.microsoft.com/office/drawing/2014/main" id="{41473220-A7D5-45DC-A021-2B97F9A2F2F2}"/>
                  </a:ext>
                </a:extLst>
              </p:cNvPr>
              <p:cNvSpPr/>
              <p:nvPr/>
            </p:nvSpPr>
            <p:spPr>
              <a:xfrm>
                <a:off x="6736970" y="4224000"/>
                <a:ext cx="4274368" cy="9461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HyhwpEQ" panose="02030600000101010101" pitchFamily="18" charset="-127"/>
                    <a:ea typeface="HyhwpEQ" panose="02030600000101010101" pitchFamily="18" charset="-127"/>
                  </a:rPr>
                  <a:t>Relative Speed</a:t>
                </a:r>
                <a14:m>
                  <m:oMath xmlns:m="http://schemas.openxmlformats.org/officeDocument/2006/math">
                    <m:r>
                      <a:rPr lang="en-US" altLang="ko-KR" sz="2400" b="0" i="0" smtClean="0">
                        <a:solidFill>
                          <a:schemeClr val="tx1"/>
                        </a:solidFill>
                        <a:latin typeface="Cambria Math" panose="02040503050406030204" pitchFamily="18" charset="0"/>
                      </a:rPr>
                      <m:t>    </m:t>
                    </m:r>
                    <m:sSub>
                      <m:sSubPr>
                        <m:ctrlPr>
                          <a:rPr lang="en-US" altLang="ko-KR" sz="2400" i="1" smtClean="0">
                            <a:solidFill>
                              <a:schemeClr val="accent2">
                                <a:lumMod val="75000"/>
                              </a:schemeClr>
                            </a:solidFill>
                            <a:latin typeface="Cambria Math" panose="02040503050406030204" pitchFamily="18" charset="0"/>
                          </a:rPr>
                        </m:ctrlPr>
                      </m:sSubPr>
                      <m:e>
                        <m:r>
                          <a:rPr lang="en-US" altLang="ko-KR" sz="2400" b="0" i="1" smtClean="0">
                            <a:solidFill>
                              <a:schemeClr val="accent2">
                                <a:lumMod val="75000"/>
                              </a:schemeClr>
                            </a:solidFill>
                            <a:latin typeface="Cambria Math" panose="02040503050406030204" pitchFamily="18" charset="0"/>
                          </a:rPr>
                          <m:t>𝑟</m:t>
                        </m:r>
                      </m:e>
                      <m:sub>
                        <m:r>
                          <a:rPr lang="en-US" altLang="ko-KR" sz="2400" b="0" i="1" smtClean="0">
                            <a:solidFill>
                              <a:schemeClr val="accent2">
                                <a:lumMod val="75000"/>
                              </a:schemeClr>
                            </a:solidFill>
                            <a:latin typeface="Cambria Math" panose="02040503050406030204" pitchFamily="18" charset="0"/>
                          </a:rPr>
                          <m:t>𝑖</m:t>
                        </m:r>
                      </m:sub>
                    </m:sSub>
                    <m:r>
                      <a:rPr lang="en-US" altLang="ko-KR" sz="2400" b="0" i="1" smtClean="0">
                        <a:solidFill>
                          <a:schemeClr val="accent2">
                            <a:lumMod val="75000"/>
                          </a:schemeClr>
                        </a:solidFill>
                        <a:latin typeface="Cambria Math" panose="02040503050406030204" pitchFamily="18" charset="0"/>
                      </a:rPr>
                      <m:t>(</m:t>
                    </m:r>
                    <m:r>
                      <a:rPr lang="en-US" altLang="ko-KR" sz="2400" b="0" i="1" smtClean="0">
                        <a:solidFill>
                          <a:schemeClr val="accent2">
                            <a:lumMod val="75000"/>
                          </a:schemeClr>
                        </a:solidFill>
                        <a:latin typeface="Cambria Math" panose="02040503050406030204" pitchFamily="18" charset="0"/>
                      </a:rPr>
                      <m:t>𝑡</m:t>
                    </m:r>
                    <m:r>
                      <a:rPr lang="en-US" altLang="ko-KR" sz="2400" b="0" i="1" smtClean="0">
                        <a:solidFill>
                          <a:schemeClr val="accent2">
                            <a:lumMod val="75000"/>
                          </a:schemeClr>
                        </a:solidFill>
                        <a:latin typeface="Cambria Math" panose="02040503050406030204" pitchFamily="18" charset="0"/>
                      </a:rPr>
                      <m:t>)=</m:t>
                    </m:r>
                    <m:f>
                      <m:fPr>
                        <m:ctrlPr>
                          <a:rPr lang="en-US" altLang="ko-KR" sz="2400" b="0" i="1" smtClean="0">
                            <a:solidFill>
                              <a:schemeClr val="accent2">
                                <a:lumMod val="75000"/>
                              </a:schemeClr>
                            </a:solidFill>
                            <a:latin typeface="Cambria Math" panose="02040503050406030204" pitchFamily="18" charset="0"/>
                          </a:rPr>
                        </m:ctrlPr>
                      </m:fPr>
                      <m:num>
                        <m:sSub>
                          <m:sSubPr>
                            <m:ctrlPr>
                              <a:rPr lang="en-US" altLang="ko-KR" sz="2400" b="0" i="1" smtClean="0">
                                <a:solidFill>
                                  <a:schemeClr val="accent2">
                                    <a:lumMod val="75000"/>
                                  </a:schemeClr>
                                </a:solidFill>
                                <a:latin typeface="Cambria Math" panose="02040503050406030204" pitchFamily="18" charset="0"/>
                              </a:rPr>
                            </m:ctrlPr>
                          </m:sSubPr>
                          <m:e>
                            <m:r>
                              <a:rPr lang="en-US" altLang="ko-KR" sz="2400" b="0" i="1" smtClean="0">
                                <a:solidFill>
                                  <a:schemeClr val="accent2">
                                    <a:lumMod val="75000"/>
                                  </a:schemeClr>
                                </a:solidFill>
                                <a:latin typeface="Cambria Math" panose="02040503050406030204" pitchFamily="18" charset="0"/>
                              </a:rPr>
                              <m:t>𝑣</m:t>
                            </m:r>
                          </m:e>
                          <m:sub>
                            <m:r>
                              <a:rPr lang="en-US" altLang="ko-KR" sz="2400" b="0" i="1" smtClean="0">
                                <a:solidFill>
                                  <a:schemeClr val="accent2">
                                    <a:lumMod val="75000"/>
                                  </a:schemeClr>
                                </a:solidFill>
                                <a:latin typeface="Cambria Math" panose="02040503050406030204" pitchFamily="18" charset="0"/>
                              </a:rPr>
                              <m:t>𝑖</m:t>
                            </m:r>
                          </m:sub>
                        </m:sSub>
                        <m:r>
                          <a:rPr lang="en-US" altLang="ko-KR" sz="2400" b="0" i="1" smtClean="0">
                            <a:solidFill>
                              <a:schemeClr val="accent2">
                                <a:lumMod val="75000"/>
                              </a:schemeClr>
                            </a:solidFill>
                            <a:latin typeface="Cambria Math" panose="02040503050406030204" pitchFamily="18" charset="0"/>
                          </a:rPr>
                          <m:t>(</m:t>
                        </m:r>
                        <m:r>
                          <a:rPr lang="en-US" altLang="ko-KR" sz="2400" b="0" i="1" smtClean="0">
                            <a:solidFill>
                              <a:schemeClr val="accent2">
                                <a:lumMod val="75000"/>
                              </a:schemeClr>
                            </a:solidFill>
                            <a:latin typeface="Cambria Math" panose="02040503050406030204" pitchFamily="18" charset="0"/>
                          </a:rPr>
                          <m:t>𝑡</m:t>
                        </m:r>
                        <m:r>
                          <a:rPr lang="en-US" altLang="ko-KR" sz="2400" b="0" i="1" smtClean="0">
                            <a:solidFill>
                              <a:schemeClr val="accent2">
                                <a:lumMod val="75000"/>
                              </a:schemeClr>
                            </a:solidFill>
                            <a:latin typeface="Cambria Math" panose="02040503050406030204" pitchFamily="18" charset="0"/>
                          </a:rPr>
                          <m:t>)</m:t>
                        </m:r>
                      </m:num>
                      <m:den>
                        <m:sSubSup>
                          <m:sSubSupPr>
                            <m:ctrlPr>
                              <a:rPr lang="en-US" altLang="ko-KR" sz="2400" b="0" i="1" smtClean="0">
                                <a:solidFill>
                                  <a:schemeClr val="accent2">
                                    <a:lumMod val="75000"/>
                                  </a:schemeClr>
                                </a:solidFill>
                                <a:latin typeface="Cambria Math" panose="02040503050406030204" pitchFamily="18" charset="0"/>
                              </a:rPr>
                            </m:ctrlPr>
                          </m:sSubSupPr>
                          <m:e>
                            <m:r>
                              <a:rPr lang="en-US" altLang="ko-KR" sz="2400" b="0" i="1" smtClean="0">
                                <a:solidFill>
                                  <a:schemeClr val="accent2">
                                    <a:lumMod val="75000"/>
                                  </a:schemeClr>
                                </a:solidFill>
                                <a:latin typeface="Cambria Math" panose="02040503050406030204" pitchFamily="18" charset="0"/>
                              </a:rPr>
                              <m:t>𝑣</m:t>
                            </m:r>
                          </m:e>
                          <m:sub>
                            <m:r>
                              <a:rPr lang="en-US" altLang="ko-KR" sz="2400" b="0" i="1" smtClean="0">
                                <a:solidFill>
                                  <a:schemeClr val="accent2">
                                    <a:lumMod val="75000"/>
                                  </a:schemeClr>
                                </a:solidFill>
                                <a:latin typeface="Cambria Math" panose="02040503050406030204" pitchFamily="18" charset="0"/>
                              </a:rPr>
                              <m:t>𝑖</m:t>
                            </m:r>
                          </m:sub>
                          <m:sup>
                            <m:r>
                              <a:rPr lang="en-US" altLang="ko-KR" sz="2400" b="0" i="1" smtClean="0">
                                <a:solidFill>
                                  <a:schemeClr val="accent2">
                                    <a:lumMod val="75000"/>
                                  </a:schemeClr>
                                </a:solidFill>
                                <a:latin typeface="Cambria Math" panose="02040503050406030204" pitchFamily="18" charset="0"/>
                              </a:rPr>
                              <m:t>𝑚𝑎𝑥</m:t>
                            </m:r>
                          </m:sup>
                        </m:sSubSup>
                      </m:den>
                    </m:f>
                  </m:oMath>
                </a14:m>
                <a:r>
                  <a:rPr lang="ko-KR" altLang="en-US" sz="1400" dirty="0">
                    <a:solidFill>
                      <a:schemeClr val="tx1"/>
                    </a:solidFill>
                    <a:latin typeface="나눔바른고딕" panose="020B0603020101020101" pitchFamily="50" charset="-127"/>
                    <a:ea typeface="나눔바른고딕" panose="020B0603020101020101" pitchFamily="50" charset="-127"/>
                  </a:rPr>
                  <a:t> </a:t>
                </a:r>
              </a:p>
            </p:txBody>
          </p:sp>
        </mc:Choice>
        <mc:Fallback>
          <p:sp>
            <p:nvSpPr>
              <p:cNvPr id="399" name="사각형: 둥근 모서리 398">
                <a:extLst>
                  <a:ext uri="{FF2B5EF4-FFF2-40B4-BE49-F238E27FC236}">
                    <a16:creationId xmlns:a16="http://schemas.microsoft.com/office/drawing/2014/main" id="{41473220-A7D5-45DC-A021-2B97F9A2F2F2}"/>
                  </a:ext>
                </a:extLst>
              </p:cNvPr>
              <p:cNvSpPr>
                <a:spLocks noRot="1" noChangeAspect="1" noMove="1" noResize="1" noEditPoints="1" noAdjustHandles="1" noChangeArrowheads="1" noChangeShapeType="1" noTextEdit="1"/>
              </p:cNvSpPr>
              <p:nvPr/>
            </p:nvSpPr>
            <p:spPr>
              <a:xfrm>
                <a:off x="6736970" y="4224000"/>
                <a:ext cx="4274368" cy="946171"/>
              </a:xfrm>
              <a:prstGeom prst="roundRect">
                <a:avLst/>
              </a:prstGeom>
              <a:blipFill>
                <a:blip r:embed="rId14"/>
                <a:stretch>
                  <a:fillRect/>
                </a:stretch>
              </a:blipFill>
            </p:spPr>
            <p:txBody>
              <a:bodyPr/>
              <a:lstStyle/>
              <a:p>
                <a:r>
                  <a:rPr lang="ko-KR" altLang="en-US">
                    <a:noFill/>
                  </a:rPr>
                  <a:t> </a:t>
                </a:r>
              </a:p>
            </p:txBody>
          </p:sp>
        </mc:Fallback>
      </mc:AlternateContent>
      <p:sp>
        <p:nvSpPr>
          <p:cNvPr id="448" name="TextBox 447">
            <a:extLst>
              <a:ext uri="{FF2B5EF4-FFF2-40B4-BE49-F238E27FC236}">
                <a16:creationId xmlns:a16="http://schemas.microsoft.com/office/drawing/2014/main" id="{9567AB23-3ADB-442C-BF43-A6949A2FBF65}"/>
              </a:ext>
            </a:extLst>
          </p:cNvPr>
          <p:cNvSpPr txBox="1"/>
          <p:nvPr/>
        </p:nvSpPr>
        <p:spPr>
          <a:xfrm>
            <a:off x="5939665" y="4506204"/>
            <a:ext cx="540533" cy="369332"/>
          </a:xfrm>
          <a:prstGeom prst="rect">
            <a:avLst/>
          </a:prstGeom>
          <a:noFill/>
        </p:spPr>
        <p:txBody>
          <a:bodyPr wrap="none" rtlCol="0">
            <a:spAutoFit/>
          </a:bodyPr>
          <a:lstStyle/>
          <a:p>
            <a:r>
              <a:rPr lang="en-US" altLang="ko-KR" dirty="0">
                <a:latin typeface="HyhwpEQ" panose="02030600000101010101" pitchFamily="18" charset="-127"/>
                <a:ea typeface="HyhwpEQ" panose="02030600000101010101" pitchFamily="18" charset="-127"/>
              </a:rPr>
              <a:t>(b)</a:t>
            </a:r>
            <a:endParaRPr lang="ko-KR" altLang="en-US" dirty="0">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299836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0" grpId="0" animBg="1"/>
      <p:bldP spid="3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제목 1">
            <a:extLst>
              <a:ext uri="{FF2B5EF4-FFF2-40B4-BE49-F238E27FC236}">
                <a16:creationId xmlns:a16="http://schemas.microsoft.com/office/drawing/2014/main" id="{D5E38864-BA4D-4FBC-9D1C-B1A838093CCB}"/>
              </a:ext>
            </a:extLst>
          </p:cNvPr>
          <p:cNvSpPr txBox="1">
            <a:spLocks/>
          </p:cNvSpPr>
          <p:nvPr/>
        </p:nvSpPr>
        <p:spPr>
          <a:xfrm>
            <a:off x="432000" y="323556"/>
            <a:ext cx="11367533" cy="757645"/>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latin typeface="나눔바른고딕" panose="020B0603020101020101" pitchFamily="50" charset="-127"/>
                <a:ea typeface="나눔바른고딕" panose="020B0603020101020101" pitchFamily="50" charset="-127"/>
              </a:rPr>
              <a:t>Percolation process</a:t>
            </a:r>
            <a:endParaRPr lang="ko-KR" altLang="en-US" sz="2800" dirty="0">
              <a:latin typeface="나눔바른고딕" panose="020B0603020101020101" pitchFamily="50" charset="-127"/>
              <a:ea typeface="나눔바른고딕" panose="020B0603020101020101" pitchFamily="50" charset="-127"/>
            </a:endParaRPr>
          </a:p>
        </p:txBody>
      </p:sp>
      <p:grpSp>
        <p:nvGrpSpPr>
          <p:cNvPr id="1048" name="그룹 1047">
            <a:extLst>
              <a:ext uri="{FF2B5EF4-FFF2-40B4-BE49-F238E27FC236}">
                <a16:creationId xmlns:a16="http://schemas.microsoft.com/office/drawing/2014/main" id="{535ED18D-01D6-4195-8DE3-B4E5B0BF84AF}"/>
              </a:ext>
            </a:extLst>
          </p:cNvPr>
          <p:cNvGrpSpPr/>
          <p:nvPr/>
        </p:nvGrpSpPr>
        <p:grpSpPr>
          <a:xfrm>
            <a:off x="1190134" y="1950602"/>
            <a:ext cx="3278993" cy="3157644"/>
            <a:chOff x="757763" y="2435511"/>
            <a:chExt cx="3278993" cy="2939478"/>
          </a:xfrm>
        </p:grpSpPr>
        <p:sp>
          <p:nvSpPr>
            <p:cNvPr id="208" name="타원 207">
              <a:extLst>
                <a:ext uri="{FF2B5EF4-FFF2-40B4-BE49-F238E27FC236}">
                  <a16:creationId xmlns:a16="http://schemas.microsoft.com/office/drawing/2014/main" id="{43CE0406-259E-48CE-83B0-BBF2CC4658A8}"/>
                </a:ext>
              </a:extLst>
            </p:cNvPr>
            <p:cNvSpPr/>
            <p:nvPr/>
          </p:nvSpPr>
          <p:spPr>
            <a:xfrm>
              <a:off x="757763" y="243779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09" name="타원 208">
              <a:extLst>
                <a:ext uri="{FF2B5EF4-FFF2-40B4-BE49-F238E27FC236}">
                  <a16:creationId xmlns:a16="http://schemas.microsoft.com/office/drawing/2014/main" id="{C32DBBA7-DF02-4E2C-9ECB-259087716006}"/>
                </a:ext>
              </a:extLst>
            </p:cNvPr>
            <p:cNvSpPr/>
            <p:nvPr/>
          </p:nvSpPr>
          <p:spPr>
            <a:xfrm>
              <a:off x="1782360" y="2440079"/>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10" name="타원 209">
              <a:extLst>
                <a:ext uri="{FF2B5EF4-FFF2-40B4-BE49-F238E27FC236}">
                  <a16:creationId xmlns:a16="http://schemas.microsoft.com/office/drawing/2014/main" id="{402D00DB-691E-4960-97FB-9FF6A7CED98A}"/>
                </a:ext>
              </a:extLst>
            </p:cNvPr>
            <p:cNvSpPr/>
            <p:nvPr/>
          </p:nvSpPr>
          <p:spPr>
            <a:xfrm>
              <a:off x="2802451" y="243779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11" name="직선 연결선 210">
              <a:extLst>
                <a:ext uri="{FF2B5EF4-FFF2-40B4-BE49-F238E27FC236}">
                  <a16:creationId xmlns:a16="http://schemas.microsoft.com/office/drawing/2014/main" id="{F46E0EEA-21A3-4015-86A2-F1A12F519EAC}"/>
                </a:ext>
              </a:extLst>
            </p:cNvPr>
            <p:cNvCxnSpPr>
              <a:stCxn id="208" idx="6"/>
              <a:endCxn id="209" idx="2"/>
            </p:cNvCxnSpPr>
            <p:nvPr/>
          </p:nvCxnSpPr>
          <p:spPr>
            <a:xfrm>
              <a:off x="962122" y="2534186"/>
              <a:ext cx="820238"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2" name="직선 연결선 211">
              <a:extLst>
                <a:ext uri="{FF2B5EF4-FFF2-40B4-BE49-F238E27FC236}">
                  <a16:creationId xmlns:a16="http://schemas.microsoft.com/office/drawing/2014/main" id="{D430DB60-0065-4AF6-9629-8D47CE79D273}"/>
                </a:ext>
              </a:extLst>
            </p:cNvPr>
            <p:cNvCxnSpPr>
              <a:stCxn id="209" idx="6"/>
              <a:endCxn id="210" idx="2"/>
            </p:cNvCxnSpPr>
            <p:nvPr/>
          </p:nvCxnSpPr>
          <p:spPr>
            <a:xfrm flipV="1">
              <a:off x="1986719" y="2534186"/>
              <a:ext cx="815732"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24D05A9-67E4-4FCB-A1AD-D8E0AA4FE144}"/>
                </a:ext>
              </a:extLst>
            </p:cNvPr>
            <p:cNvSpPr/>
            <p:nvPr/>
          </p:nvSpPr>
          <p:spPr>
            <a:xfrm>
              <a:off x="757763" y="339562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14" name="타원 213">
              <a:extLst>
                <a:ext uri="{FF2B5EF4-FFF2-40B4-BE49-F238E27FC236}">
                  <a16:creationId xmlns:a16="http://schemas.microsoft.com/office/drawing/2014/main" id="{F0C2E7B7-730C-4D9F-B975-0DE4DE22B3FE}"/>
                </a:ext>
              </a:extLst>
            </p:cNvPr>
            <p:cNvSpPr/>
            <p:nvPr/>
          </p:nvSpPr>
          <p:spPr>
            <a:xfrm>
              <a:off x="1782360" y="339791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15" name="타원 214">
              <a:extLst>
                <a:ext uri="{FF2B5EF4-FFF2-40B4-BE49-F238E27FC236}">
                  <a16:creationId xmlns:a16="http://schemas.microsoft.com/office/drawing/2014/main" id="{5AEF3537-A8DB-4822-9F5C-353B8E6BFC38}"/>
                </a:ext>
              </a:extLst>
            </p:cNvPr>
            <p:cNvSpPr/>
            <p:nvPr/>
          </p:nvSpPr>
          <p:spPr>
            <a:xfrm>
              <a:off x="2802451" y="339562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16" name="직선 연결선 215">
              <a:extLst>
                <a:ext uri="{FF2B5EF4-FFF2-40B4-BE49-F238E27FC236}">
                  <a16:creationId xmlns:a16="http://schemas.microsoft.com/office/drawing/2014/main" id="{463BC793-E201-4910-8F0E-82221845F5EA}"/>
                </a:ext>
              </a:extLst>
            </p:cNvPr>
            <p:cNvCxnSpPr>
              <a:stCxn id="213" idx="6"/>
              <a:endCxn id="214" idx="2"/>
            </p:cNvCxnSpPr>
            <p:nvPr/>
          </p:nvCxnSpPr>
          <p:spPr>
            <a:xfrm>
              <a:off x="962122" y="3492018"/>
              <a:ext cx="820238"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7" name="직선 연결선 216">
              <a:extLst>
                <a:ext uri="{FF2B5EF4-FFF2-40B4-BE49-F238E27FC236}">
                  <a16:creationId xmlns:a16="http://schemas.microsoft.com/office/drawing/2014/main" id="{71E93965-DD63-4FE2-96C9-47F26CD7A1C8}"/>
                </a:ext>
              </a:extLst>
            </p:cNvPr>
            <p:cNvCxnSpPr>
              <a:stCxn id="214" idx="6"/>
              <a:endCxn id="215" idx="2"/>
            </p:cNvCxnSpPr>
            <p:nvPr/>
          </p:nvCxnSpPr>
          <p:spPr>
            <a:xfrm flipV="1">
              <a:off x="1986719" y="3492018"/>
              <a:ext cx="815732"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8" name="타원 217">
              <a:extLst>
                <a:ext uri="{FF2B5EF4-FFF2-40B4-BE49-F238E27FC236}">
                  <a16:creationId xmlns:a16="http://schemas.microsoft.com/office/drawing/2014/main" id="{DE9D9A8B-970C-425E-991E-2C7560B69CC6}"/>
                </a:ext>
              </a:extLst>
            </p:cNvPr>
            <p:cNvSpPr/>
            <p:nvPr/>
          </p:nvSpPr>
          <p:spPr>
            <a:xfrm>
              <a:off x="757763" y="428549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19" name="타원 218">
              <a:extLst>
                <a:ext uri="{FF2B5EF4-FFF2-40B4-BE49-F238E27FC236}">
                  <a16:creationId xmlns:a16="http://schemas.microsoft.com/office/drawing/2014/main" id="{374A0DE3-0F8C-48D0-B795-9D43C31DF21F}"/>
                </a:ext>
              </a:extLst>
            </p:cNvPr>
            <p:cNvSpPr/>
            <p:nvPr/>
          </p:nvSpPr>
          <p:spPr>
            <a:xfrm>
              <a:off x="1782360" y="428777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20" name="타원 219">
              <a:extLst>
                <a:ext uri="{FF2B5EF4-FFF2-40B4-BE49-F238E27FC236}">
                  <a16:creationId xmlns:a16="http://schemas.microsoft.com/office/drawing/2014/main" id="{E1C67FC9-A8F1-4DED-B1B9-17F85DA79CA2}"/>
                </a:ext>
              </a:extLst>
            </p:cNvPr>
            <p:cNvSpPr/>
            <p:nvPr/>
          </p:nvSpPr>
          <p:spPr>
            <a:xfrm>
              <a:off x="2802451" y="428549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21" name="직선 연결선 220">
              <a:extLst>
                <a:ext uri="{FF2B5EF4-FFF2-40B4-BE49-F238E27FC236}">
                  <a16:creationId xmlns:a16="http://schemas.microsoft.com/office/drawing/2014/main" id="{79C5A403-D587-4245-A99E-0D510CBB9BFC}"/>
                </a:ext>
              </a:extLst>
            </p:cNvPr>
            <p:cNvCxnSpPr>
              <a:stCxn id="218" idx="6"/>
              <a:endCxn id="219" idx="2"/>
            </p:cNvCxnSpPr>
            <p:nvPr/>
          </p:nvCxnSpPr>
          <p:spPr>
            <a:xfrm>
              <a:off x="962122" y="4381882"/>
              <a:ext cx="820238"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595FC4E-6A44-46EF-A949-61A8D790F065}"/>
                </a:ext>
              </a:extLst>
            </p:cNvPr>
            <p:cNvCxnSpPr>
              <a:cxnSpLocks/>
              <a:stCxn id="219" idx="6"/>
              <a:endCxn id="220" idx="2"/>
            </p:cNvCxnSpPr>
            <p:nvPr/>
          </p:nvCxnSpPr>
          <p:spPr>
            <a:xfrm flipV="1">
              <a:off x="1986719" y="4381882"/>
              <a:ext cx="815732"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B116095E-906A-416C-AC35-051812CECC77}"/>
                </a:ext>
              </a:extLst>
            </p:cNvPr>
            <p:cNvCxnSpPr>
              <a:cxnSpLocks/>
              <a:stCxn id="208" idx="4"/>
              <a:endCxn id="213" idx="0"/>
            </p:cNvCxnSpPr>
            <p:nvPr/>
          </p:nvCxnSpPr>
          <p:spPr>
            <a:xfrm>
              <a:off x="859943" y="2630577"/>
              <a:ext cx="0" cy="7650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D7F0A718-6084-4EB3-A824-0711EF499936}"/>
                </a:ext>
              </a:extLst>
            </p:cNvPr>
            <p:cNvCxnSpPr>
              <a:cxnSpLocks/>
              <a:stCxn id="209" idx="4"/>
              <a:endCxn id="214" idx="0"/>
            </p:cNvCxnSpPr>
            <p:nvPr/>
          </p:nvCxnSpPr>
          <p:spPr>
            <a:xfrm>
              <a:off x="1884540" y="2632861"/>
              <a:ext cx="0" cy="7650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106A47BA-644B-4136-AED6-DDDECDDDE130}"/>
                </a:ext>
              </a:extLst>
            </p:cNvPr>
            <p:cNvCxnSpPr>
              <a:cxnSpLocks/>
              <a:stCxn id="213" idx="4"/>
              <a:endCxn id="218" idx="0"/>
            </p:cNvCxnSpPr>
            <p:nvPr/>
          </p:nvCxnSpPr>
          <p:spPr>
            <a:xfrm>
              <a:off x="859943" y="3588409"/>
              <a:ext cx="0" cy="69708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5391ADAF-AF21-49B6-8A34-BD83F89DF06F}"/>
                </a:ext>
              </a:extLst>
            </p:cNvPr>
            <p:cNvCxnSpPr>
              <a:cxnSpLocks/>
              <a:stCxn id="215" idx="4"/>
              <a:endCxn id="220" idx="0"/>
            </p:cNvCxnSpPr>
            <p:nvPr/>
          </p:nvCxnSpPr>
          <p:spPr>
            <a:xfrm>
              <a:off x="2904631" y="3588409"/>
              <a:ext cx="0" cy="697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EDB5736-E337-4FAD-9AC5-F4591B55A0E2}"/>
                </a:ext>
              </a:extLst>
            </p:cNvPr>
            <p:cNvCxnSpPr>
              <a:cxnSpLocks/>
              <a:stCxn id="210" idx="4"/>
              <a:endCxn id="215" idx="0"/>
            </p:cNvCxnSpPr>
            <p:nvPr/>
          </p:nvCxnSpPr>
          <p:spPr>
            <a:xfrm>
              <a:off x="2904631" y="2630577"/>
              <a:ext cx="0" cy="7650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EC3725D5-B724-432C-90CD-4B81EAB6C10A}"/>
                </a:ext>
              </a:extLst>
            </p:cNvPr>
            <p:cNvCxnSpPr>
              <a:cxnSpLocks/>
              <a:stCxn id="214" idx="4"/>
              <a:endCxn id="219" idx="0"/>
            </p:cNvCxnSpPr>
            <p:nvPr/>
          </p:nvCxnSpPr>
          <p:spPr>
            <a:xfrm>
              <a:off x="1884540" y="3590693"/>
              <a:ext cx="0" cy="697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타원 228">
              <a:extLst>
                <a:ext uri="{FF2B5EF4-FFF2-40B4-BE49-F238E27FC236}">
                  <a16:creationId xmlns:a16="http://schemas.microsoft.com/office/drawing/2014/main" id="{7F8B5CA8-7D38-46AF-9BB0-A25D94B2DD26}"/>
                </a:ext>
              </a:extLst>
            </p:cNvPr>
            <p:cNvSpPr/>
            <p:nvPr/>
          </p:nvSpPr>
          <p:spPr>
            <a:xfrm>
              <a:off x="3832397" y="243551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30" name="직선 연결선 229">
              <a:extLst>
                <a:ext uri="{FF2B5EF4-FFF2-40B4-BE49-F238E27FC236}">
                  <a16:creationId xmlns:a16="http://schemas.microsoft.com/office/drawing/2014/main" id="{D6C135B5-1A2F-4F3E-AFB3-EDF88B0EADDF}"/>
                </a:ext>
              </a:extLst>
            </p:cNvPr>
            <p:cNvCxnSpPr>
              <a:cxnSpLocks/>
              <a:stCxn id="210" idx="6"/>
              <a:endCxn id="229" idx="2"/>
            </p:cNvCxnSpPr>
            <p:nvPr/>
          </p:nvCxnSpPr>
          <p:spPr>
            <a:xfrm flipV="1">
              <a:off x="3006810" y="2531902"/>
              <a:ext cx="825587"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1" name="타원 230">
              <a:extLst>
                <a:ext uri="{FF2B5EF4-FFF2-40B4-BE49-F238E27FC236}">
                  <a16:creationId xmlns:a16="http://schemas.microsoft.com/office/drawing/2014/main" id="{8DAF469E-7A0B-4472-BFE7-9192B4B4E42F}"/>
                </a:ext>
              </a:extLst>
            </p:cNvPr>
            <p:cNvSpPr/>
            <p:nvPr/>
          </p:nvSpPr>
          <p:spPr>
            <a:xfrm>
              <a:off x="3832397" y="339334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32" name="직선 연결선 231">
              <a:extLst>
                <a:ext uri="{FF2B5EF4-FFF2-40B4-BE49-F238E27FC236}">
                  <a16:creationId xmlns:a16="http://schemas.microsoft.com/office/drawing/2014/main" id="{E3F1CCFE-C03A-4F30-B250-E93BA7A18401}"/>
                </a:ext>
              </a:extLst>
            </p:cNvPr>
            <p:cNvCxnSpPr>
              <a:cxnSpLocks/>
              <a:stCxn id="215" idx="6"/>
              <a:endCxn id="231" idx="2"/>
            </p:cNvCxnSpPr>
            <p:nvPr/>
          </p:nvCxnSpPr>
          <p:spPr>
            <a:xfrm flipV="1">
              <a:off x="3006810" y="3489734"/>
              <a:ext cx="825587"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3" name="타원 232">
              <a:extLst>
                <a:ext uri="{FF2B5EF4-FFF2-40B4-BE49-F238E27FC236}">
                  <a16:creationId xmlns:a16="http://schemas.microsoft.com/office/drawing/2014/main" id="{E7B11EDB-4389-44A3-AE5C-DE6F4E034A3A}"/>
                </a:ext>
              </a:extLst>
            </p:cNvPr>
            <p:cNvSpPr/>
            <p:nvPr/>
          </p:nvSpPr>
          <p:spPr>
            <a:xfrm>
              <a:off x="3832397" y="428320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34" name="직선 연결선 233">
              <a:extLst>
                <a:ext uri="{FF2B5EF4-FFF2-40B4-BE49-F238E27FC236}">
                  <a16:creationId xmlns:a16="http://schemas.microsoft.com/office/drawing/2014/main" id="{28D94EDB-ED9B-48D2-A59F-35B4BD2FFDC7}"/>
                </a:ext>
              </a:extLst>
            </p:cNvPr>
            <p:cNvCxnSpPr>
              <a:cxnSpLocks/>
              <a:stCxn id="220" idx="6"/>
              <a:endCxn id="233" idx="2"/>
            </p:cNvCxnSpPr>
            <p:nvPr/>
          </p:nvCxnSpPr>
          <p:spPr>
            <a:xfrm flipV="1">
              <a:off x="3006810" y="4379598"/>
              <a:ext cx="825587"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E242ADB2-1D92-45FA-B3FF-453DFFE37940}"/>
                </a:ext>
              </a:extLst>
            </p:cNvPr>
            <p:cNvCxnSpPr>
              <a:cxnSpLocks/>
              <a:stCxn id="231" idx="4"/>
              <a:endCxn id="233" idx="0"/>
            </p:cNvCxnSpPr>
            <p:nvPr/>
          </p:nvCxnSpPr>
          <p:spPr>
            <a:xfrm>
              <a:off x="3934577" y="3586125"/>
              <a:ext cx="0" cy="69708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E5107931-8349-41A5-AB55-4A2C98000D53}"/>
                </a:ext>
              </a:extLst>
            </p:cNvPr>
            <p:cNvCxnSpPr>
              <a:cxnSpLocks/>
              <a:stCxn id="229" idx="4"/>
              <a:endCxn id="231" idx="0"/>
            </p:cNvCxnSpPr>
            <p:nvPr/>
          </p:nvCxnSpPr>
          <p:spPr>
            <a:xfrm>
              <a:off x="3934577" y="2628293"/>
              <a:ext cx="0" cy="7650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7" name="타원 236">
              <a:extLst>
                <a:ext uri="{FF2B5EF4-FFF2-40B4-BE49-F238E27FC236}">
                  <a16:creationId xmlns:a16="http://schemas.microsoft.com/office/drawing/2014/main" id="{590A8AEE-14D9-4902-A54F-0F556DFF259D}"/>
                </a:ext>
              </a:extLst>
            </p:cNvPr>
            <p:cNvSpPr/>
            <p:nvPr/>
          </p:nvSpPr>
          <p:spPr>
            <a:xfrm>
              <a:off x="757763" y="517992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38" name="타원 237">
              <a:extLst>
                <a:ext uri="{FF2B5EF4-FFF2-40B4-BE49-F238E27FC236}">
                  <a16:creationId xmlns:a16="http://schemas.microsoft.com/office/drawing/2014/main" id="{15724057-6D5D-4506-9E05-6A9C638B8610}"/>
                </a:ext>
              </a:extLst>
            </p:cNvPr>
            <p:cNvSpPr/>
            <p:nvPr/>
          </p:nvSpPr>
          <p:spPr>
            <a:xfrm>
              <a:off x="1782360" y="518220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39" name="타원 238">
              <a:extLst>
                <a:ext uri="{FF2B5EF4-FFF2-40B4-BE49-F238E27FC236}">
                  <a16:creationId xmlns:a16="http://schemas.microsoft.com/office/drawing/2014/main" id="{07AFF79D-021B-402D-A0F6-53C6E8DA36DA}"/>
                </a:ext>
              </a:extLst>
            </p:cNvPr>
            <p:cNvSpPr/>
            <p:nvPr/>
          </p:nvSpPr>
          <p:spPr>
            <a:xfrm>
              <a:off x="2802451" y="517992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40" name="직선 연결선 239">
              <a:extLst>
                <a:ext uri="{FF2B5EF4-FFF2-40B4-BE49-F238E27FC236}">
                  <a16:creationId xmlns:a16="http://schemas.microsoft.com/office/drawing/2014/main" id="{2285C62C-EF05-40E0-A1C0-A8C620449E5C}"/>
                </a:ext>
              </a:extLst>
            </p:cNvPr>
            <p:cNvCxnSpPr>
              <a:stCxn id="237" idx="6"/>
              <a:endCxn id="238" idx="2"/>
            </p:cNvCxnSpPr>
            <p:nvPr/>
          </p:nvCxnSpPr>
          <p:spPr>
            <a:xfrm>
              <a:off x="962122" y="5276314"/>
              <a:ext cx="820238"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1" name="직선 연결선 240">
              <a:extLst>
                <a:ext uri="{FF2B5EF4-FFF2-40B4-BE49-F238E27FC236}">
                  <a16:creationId xmlns:a16="http://schemas.microsoft.com/office/drawing/2014/main" id="{03ECEFD9-5849-4B41-8821-584F0C3583B6}"/>
                </a:ext>
              </a:extLst>
            </p:cNvPr>
            <p:cNvCxnSpPr>
              <a:cxnSpLocks/>
              <a:stCxn id="238" idx="6"/>
              <a:endCxn id="239" idx="2"/>
            </p:cNvCxnSpPr>
            <p:nvPr/>
          </p:nvCxnSpPr>
          <p:spPr>
            <a:xfrm flipV="1">
              <a:off x="1986719" y="5276314"/>
              <a:ext cx="815732"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2" name="직선 연결선 241">
              <a:extLst>
                <a:ext uri="{FF2B5EF4-FFF2-40B4-BE49-F238E27FC236}">
                  <a16:creationId xmlns:a16="http://schemas.microsoft.com/office/drawing/2014/main" id="{99CEAF99-2C6D-42DA-A59A-BB42706CC51B}"/>
                </a:ext>
              </a:extLst>
            </p:cNvPr>
            <p:cNvCxnSpPr>
              <a:cxnSpLocks/>
              <a:endCxn id="237" idx="0"/>
            </p:cNvCxnSpPr>
            <p:nvPr/>
          </p:nvCxnSpPr>
          <p:spPr>
            <a:xfrm>
              <a:off x="859943" y="4482841"/>
              <a:ext cx="0" cy="69708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45F2E6D-ADC7-4430-8A1C-A03E66571CAA}"/>
                </a:ext>
              </a:extLst>
            </p:cNvPr>
            <p:cNvCxnSpPr>
              <a:cxnSpLocks/>
              <a:endCxn id="239" idx="0"/>
            </p:cNvCxnSpPr>
            <p:nvPr/>
          </p:nvCxnSpPr>
          <p:spPr>
            <a:xfrm>
              <a:off x="2904631" y="4482841"/>
              <a:ext cx="0" cy="697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031666A8-8749-486B-B826-D0303FED5F63}"/>
                </a:ext>
              </a:extLst>
            </p:cNvPr>
            <p:cNvCxnSpPr>
              <a:cxnSpLocks/>
              <a:endCxn id="238" idx="0"/>
            </p:cNvCxnSpPr>
            <p:nvPr/>
          </p:nvCxnSpPr>
          <p:spPr>
            <a:xfrm>
              <a:off x="1884540" y="4485125"/>
              <a:ext cx="0" cy="697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타원 244">
              <a:extLst>
                <a:ext uri="{FF2B5EF4-FFF2-40B4-BE49-F238E27FC236}">
                  <a16:creationId xmlns:a16="http://schemas.microsoft.com/office/drawing/2014/main" id="{3FB9D8A3-36FC-411B-8C1A-FEB53BA7EEA8}"/>
                </a:ext>
              </a:extLst>
            </p:cNvPr>
            <p:cNvSpPr/>
            <p:nvPr/>
          </p:nvSpPr>
          <p:spPr>
            <a:xfrm>
              <a:off x="3832397" y="5177639"/>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46" name="직선 연결선 245">
              <a:extLst>
                <a:ext uri="{FF2B5EF4-FFF2-40B4-BE49-F238E27FC236}">
                  <a16:creationId xmlns:a16="http://schemas.microsoft.com/office/drawing/2014/main" id="{14379DA6-763F-4889-9C1D-8FE0D692F4F0}"/>
                </a:ext>
              </a:extLst>
            </p:cNvPr>
            <p:cNvCxnSpPr>
              <a:cxnSpLocks/>
              <a:stCxn id="239" idx="6"/>
              <a:endCxn id="245" idx="2"/>
            </p:cNvCxnSpPr>
            <p:nvPr/>
          </p:nvCxnSpPr>
          <p:spPr>
            <a:xfrm flipV="1">
              <a:off x="3006810" y="5274030"/>
              <a:ext cx="825587" cy="228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7" name="직선 연결선 246">
              <a:extLst>
                <a:ext uri="{FF2B5EF4-FFF2-40B4-BE49-F238E27FC236}">
                  <a16:creationId xmlns:a16="http://schemas.microsoft.com/office/drawing/2014/main" id="{7A16E04C-B2F7-4B92-9905-2EBA48BCF67D}"/>
                </a:ext>
              </a:extLst>
            </p:cNvPr>
            <p:cNvCxnSpPr>
              <a:cxnSpLocks/>
              <a:endCxn id="245" idx="0"/>
            </p:cNvCxnSpPr>
            <p:nvPr/>
          </p:nvCxnSpPr>
          <p:spPr>
            <a:xfrm>
              <a:off x="3934577" y="4480557"/>
              <a:ext cx="0" cy="69708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53" name="TextBox 1052">
            <a:extLst>
              <a:ext uri="{FF2B5EF4-FFF2-40B4-BE49-F238E27FC236}">
                <a16:creationId xmlns:a16="http://schemas.microsoft.com/office/drawing/2014/main" id="{EF1DEC62-11C4-4BAD-BBF3-5003E3A3BB7F}"/>
              </a:ext>
            </a:extLst>
          </p:cNvPr>
          <p:cNvSpPr txBox="1"/>
          <p:nvPr/>
        </p:nvSpPr>
        <p:spPr>
          <a:xfrm>
            <a:off x="1579615" y="5949939"/>
            <a:ext cx="2743059" cy="369332"/>
          </a:xfrm>
          <a:prstGeom prst="rect">
            <a:avLst/>
          </a:prstGeom>
          <a:noFill/>
        </p:spPr>
        <p:txBody>
          <a:bodyPr wrap="none" rtlCol="0">
            <a:spAutoFit/>
          </a:bodyPr>
          <a:lstStyle/>
          <a:p>
            <a:r>
              <a:rPr lang="en-US" altLang="ko-KR" sz="1400" b="1" dirty="0">
                <a:latin typeface="HyhwpEQ" panose="02030600000101010101" pitchFamily="18" charset="-127"/>
                <a:ea typeface="HyhwpEQ" panose="02030600000101010101" pitchFamily="18" charset="-127"/>
              </a:rPr>
              <a:t>Fig.5</a:t>
            </a:r>
            <a:r>
              <a:rPr lang="en-US" altLang="ko-KR" b="1" dirty="0">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Original Network (A cluster)</a:t>
            </a:r>
            <a:endParaRPr lang="ko-KR" altLang="en-US" dirty="0">
              <a:latin typeface="HyhwpEQ" panose="02030600000101010101" pitchFamily="18" charset="-127"/>
              <a:ea typeface="HyhwpEQ" panose="02030600000101010101" pitchFamily="18" charset="-127"/>
            </a:endParaRPr>
          </a:p>
        </p:txBody>
      </p:sp>
      <p:sp>
        <p:nvSpPr>
          <p:cNvPr id="1055" name="오른쪽 화살표 16">
            <a:extLst>
              <a:ext uri="{FF2B5EF4-FFF2-40B4-BE49-F238E27FC236}">
                <a16:creationId xmlns:a16="http://schemas.microsoft.com/office/drawing/2014/main" id="{4DC36092-8D26-449D-816A-6F3457FE21B9}"/>
              </a:ext>
            </a:extLst>
          </p:cNvPr>
          <p:cNvSpPr/>
          <p:nvPr/>
        </p:nvSpPr>
        <p:spPr>
          <a:xfrm>
            <a:off x="5196549" y="3123925"/>
            <a:ext cx="1511747" cy="819293"/>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2">
                  <a:lumMod val="75000"/>
                </a:schemeClr>
              </a:solidFill>
              <a:latin typeface="HyhwpEQ" panose="02030600000101010101" pitchFamily="18" charset="-127"/>
              <a:ea typeface="HyhwpEQ" panose="02030600000101010101" pitchFamily="18" charset="-127"/>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41848F-34A8-410A-87F6-97D7D6449A28}"/>
                  </a:ext>
                </a:extLst>
              </p:cNvPr>
              <p:cNvSpPr txBox="1"/>
              <p:nvPr/>
            </p:nvSpPr>
            <p:spPr>
              <a:xfrm>
                <a:off x="849863" y="1288291"/>
                <a:ext cx="5535361" cy="400110"/>
              </a:xfrm>
              <a:prstGeom prst="rect">
                <a:avLst/>
              </a:prstGeom>
              <a:noFill/>
            </p:spPr>
            <p:txBody>
              <a:bodyPr wrap="none" rtlCol="0">
                <a:spAutoFit/>
              </a:bodyPr>
              <a:lstStyle/>
              <a:p>
                <a:pPr marL="285750" indent="-285750">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Depending on variable threshold </a:t>
                </a:r>
                <a:r>
                  <a:rPr lang="en-US" altLang="ko-KR" sz="2000" i="1" dirty="0">
                    <a:solidFill>
                      <a:schemeClr val="accent2">
                        <a:lumMod val="75000"/>
                      </a:schemeClr>
                    </a:solidFill>
                    <a:latin typeface="HyhwpEQ" panose="02030600000101010101" pitchFamily="18" charset="-127"/>
                    <a:ea typeface="HyhwpEQ" panose="02030600000101010101" pitchFamily="18" charset="-127"/>
                  </a:rPr>
                  <a:t>q </a:t>
                </a:r>
                <a14:m>
                  <m:oMath xmlns:m="http://schemas.openxmlformats.org/officeDocument/2006/math">
                    <m:r>
                      <a:rPr lang="en-US" altLang="ko-KR" sz="2000" b="0" i="0" smtClean="0">
                        <a:solidFill>
                          <a:schemeClr val="accent2">
                            <a:lumMod val="75000"/>
                          </a:schemeClr>
                        </a:solidFill>
                        <a:latin typeface="Cambria Math" panose="02040503050406030204" pitchFamily="18" charset="0"/>
                      </a:rPr>
                      <m:t>(</m:t>
                    </m:r>
                    <m:r>
                      <a:rPr lang="en-US" altLang="ko-KR" sz="2000" b="0" i="1" smtClean="0">
                        <a:solidFill>
                          <a:schemeClr val="accent2">
                            <a:lumMod val="75000"/>
                          </a:schemeClr>
                        </a:solidFill>
                        <a:latin typeface="Cambria Math" panose="02040503050406030204" pitchFamily="18" charset="0"/>
                      </a:rPr>
                      <m:t>0</m:t>
                    </m:r>
                    <m:r>
                      <a:rPr lang="en-US" altLang="ko-KR" sz="2000" b="0" i="1" smtClean="0">
                        <a:solidFill>
                          <a:schemeClr val="accent2">
                            <a:lumMod val="75000"/>
                          </a:schemeClr>
                        </a:solidFill>
                        <a:latin typeface="Cambria Math" panose="02040503050406030204" pitchFamily="18" charset="0"/>
                        <a:ea typeface="Cambria Math" panose="02040503050406030204" pitchFamily="18" charset="0"/>
                      </a:rPr>
                      <m:t>≤</m:t>
                    </m:r>
                    <m:r>
                      <m:rPr>
                        <m:nor/>
                      </m:rPr>
                      <a:rPr lang="en-US" altLang="ko-KR" sz="2000" i="1" dirty="0">
                        <a:solidFill>
                          <a:schemeClr val="accent2">
                            <a:lumMod val="75000"/>
                          </a:schemeClr>
                        </a:solidFill>
                        <a:latin typeface="HyhwpEQ" panose="02030600000101010101" pitchFamily="18" charset="-127"/>
                        <a:ea typeface="HyhwpEQ" panose="02030600000101010101" pitchFamily="18" charset="-127"/>
                      </a:rPr>
                      <m:t>q</m:t>
                    </m:r>
                    <m:r>
                      <a:rPr lang="en-US" altLang="ko-KR" sz="2000" b="0" i="1" smtClean="0">
                        <a:solidFill>
                          <a:schemeClr val="accent2">
                            <a:lumMod val="75000"/>
                          </a:schemeClr>
                        </a:solidFill>
                        <a:latin typeface="Cambria Math" panose="02040503050406030204" pitchFamily="18" charset="0"/>
                        <a:ea typeface="Cambria Math" panose="02040503050406030204" pitchFamily="18" charset="0"/>
                      </a:rPr>
                      <m:t>≤1</m:t>
                    </m:r>
                  </m:oMath>
                </a14:m>
                <a:r>
                  <a:rPr lang="en-US" altLang="ko-KR" dirty="0">
                    <a:solidFill>
                      <a:schemeClr val="accent2">
                        <a:lumMod val="75000"/>
                      </a:schemeClr>
                    </a:solidFill>
                    <a:latin typeface="HyhwpEQ" panose="02030600000101010101" pitchFamily="18" charset="-127"/>
                    <a:ea typeface="HyhwpEQ" panose="02030600000101010101" pitchFamily="18" charset="-127"/>
                  </a:rPr>
                  <a:t>)</a:t>
                </a:r>
                <a:endParaRPr lang="ko-KR" altLang="en-US" dirty="0">
                  <a:solidFill>
                    <a:schemeClr val="accent2">
                      <a:lumMod val="75000"/>
                    </a:schemeClr>
                  </a:solidFill>
                  <a:latin typeface="HyhwpEQ" panose="02030600000101010101" pitchFamily="18" charset="-127"/>
                  <a:ea typeface="HyhwpEQ" panose="02030600000101010101" pitchFamily="18" charset="-127"/>
                </a:endParaRPr>
              </a:p>
            </p:txBody>
          </p:sp>
        </mc:Choice>
        <mc:Fallback>
          <p:sp>
            <p:nvSpPr>
              <p:cNvPr id="5" name="TextBox 4">
                <a:extLst>
                  <a:ext uri="{FF2B5EF4-FFF2-40B4-BE49-F238E27FC236}">
                    <a16:creationId xmlns:a16="http://schemas.microsoft.com/office/drawing/2014/main" id="{D741848F-34A8-410A-87F6-97D7D6449A28}"/>
                  </a:ext>
                </a:extLst>
              </p:cNvPr>
              <p:cNvSpPr txBox="1">
                <a:spLocks noRot="1" noChangeAspect="1" noMove="1" noResize="1" noEditPoints="1" noAdjustHandles="1" noChangeArrowheads="1" noChangeShapeType="1" noTextEdit="1"/>
              </p:cNvSpPr>
              <p:nvPr/>
            </p:nvSpPr>
            <p:spPr>
              <a:xfrm>
                <a:off x="849863" y="1288291"/>
                <a:ext cx="5535361" cy="400110"/>
              </a:xfrm>
              <a:prstGeom prst="rect">
                <a:avLst/>
              </a:prstGeom>
              <a:blipFill>
                <a:blip r:embed="rId3"/>
                <a:stretch>
                  <a:fillRect l="-661" t="-7576" b="-25758"/>
                </a:stretch>
              </a:blipFill>
            </p:spPr>
            <p:txBody>
              <a:bodyPr/>
              <a:lstStyle/>
              <a:p>
                <a:r>
                  <a:rPr lang="ko-KR" altLang="en-US">
                    <a:noFill/>
                  </a:rPr>
                  <a:t> </a:t>
                </a:r>
              </a:p>
            </p:txBody>
          </p:sp>
        </mc:Fallback>
      </mc:AlternateContent>
      <p:sp>
        <p:nvSpPr>
          <p:cNvPr id="1056" name="TextBox 1055">
            <a:extLst>
              <a:ext uri="{FF2B5EF4-FFF2-40B4-BE49-F238E27FC236}">
                <a16:creationId xmlns:a16="http://schemas.microsoft.com/office/drawing/2014/main" id="{6B5D2F81-8545-450C-A55B-8F8629DEF4C7}"/>
              </a:ext>
            </a:extLst>
          </p:cNvPr>
          <p:cNvSpPr txBox="1"/>
          <p:nvPr/>
        </p:nvSpPr>
        <p:spPr>
          <a:xfrm>
            <a:off x="7485759" y="5949939"/>
            <a:ext cx="3531736" cy="369332"/>
          </a:xfrm>
          <a:prstGeom prst="rect">
            <a:avLst/>
          </a:prstGeom>
          <a:noFill/>
        </p:spPr>
        <p:txBody>
          <a:bodyPr wrap="none" rtlCol="0">
            <a:spAutoFit/>
          </a:bodyPr>
          <a:lstStyle/>
          <a:p>
            <a:r>
              <a:rPr lang="en-US" altLang="ko-KR" sz="1400" b="1" dirty="0">
                <a:latin typeface="HyhwpEQ" panose="02030600000101010101" pitchFamily="18" charset="-127"/>
                <a:ea typeface="HyhwpEQ" panose="02030600000101010101" pitchFamily="18" charset="-127"/>
              </a:rPr>
              <a:t>Fig.6</a:t>
            </a:r>
            <a:r>
              <a:rPr lang="en-US" altLang="ko-KR" b="1" dirty="0">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Transition Network (fractured clusters)</a:t>
            </a:r>
            <a:endParaRPr lang="ko-KR" altLang="en-US" dirty="0">
              <a:latin typeface="HyhwpEQ" panose="02030600000101010101" pitchFamily="18" charset="-127"/>
              <a:ea typeface="HyhwpEQ" panose="02030600000101010101" pitchFamily="18" charset="-127"/>
            </a:endParaRPr>
          </a:p>
        </p:txBody>
      </p:sp>
      <p:grpSp>
        <p:nvGrpSpPr>
          <p:cNvPr id="1083" name="그룹 1082">
            <a:extLst>
              <a:ext uri="{FF2B5EF4-FFF2-40B4-BE49-F238E27FC236}">
                <a16:creationId xmlns:a16="http://schemas.microsoft.com/office/drawing/2014/main" id="{FB2F0594-CB89-4173-B73D-9AC13ACE813B}"/>
              </a:ext>
            </a:extLst>
          </p:cNvPr>
          <p:cNvGrpSpPr/>
          <p:nvPr/>
        </p:nvGrpSpPr>
        <p:grpSpPr>
          <a:xfrm>
            <a:off x="7093811" y="1950602"/>
            <a:ext cx="3287606" cy="3162211"/>
            <a:chOff x="7063709" y="2196390"/>
            <a:chExt cx="3287606" cy="3162211"/>
          </a:xfrm>
        </p:grpSpPr>
        <p:grpSp>
          <p:nvGrpSpPr>
            <p:cNvPr id="1049" name="그룹 1048">
              <a:extLst>
                <a:ext uri="{FF2B5EF4-FFF2-40B4-BE49-F238E27FC236}">
                  <a16:creationId xmlns:a16="http://schemas.microsoft.com/office/drawing/2014/main" id="{1ED42450-D446-4DE1-905A-47313E1BC3BB}"/>
                </a:ext>
              </a:extLst>
            </p:cNvPr>
            <p:cNvGrpSpPr/>
            <p:nvPr/>
          </p:nvGrpSpPr>
          <p:grpSpPr>
            <a:xfrm>
              <a:off x="7063709" y="2196390"/>
              <a:ext cx="3287606" cy="3162211"/>
              <a:chOff x="5810099" y="2435511"/>
              <a:chExt cx="3278993" cy="2939478"/>
            </a:xfrm>
          </p:grpSpPr>
          <p:sp>
            <p:nvSpPr>
              <p:cNvPr id="248" name="타원 247">
                <a:extLst>
                  <a:ext uri="{FF2B5EF4-FFF2-40B4-BE49-F238E27FC236}">
                    <a16:creationId xmlns:a16="http://schemas.microsoft.com/office/drawing/2014/main" id="{4A8F7522-9D38-46E4-B994-4DFF80643F1B}"/>
                  </a:ext>
                </a:extLst>
              </p:cNvPr>
              <p:cNvSpPr/>
              <p:nvPr/>
            </p:nvSpPr>
            <p:spPr>
              <a:xfrm>
                <a:off x="5810099" y="243779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49" name="타원 248">
                <a:extLst>
                  <a:ext uri="{FF2B5EF4-FFF2-40B4-BE49-F238E27FC236}">
                    <a16:creationId xmlns:a16="http://schemas.microsoft.com/office/drawing/2014/main" id="{A63E8689-4175-4BA1-AD25-B5E28B6705FE}"/>
                  </a:ext>
                </a:extLst>
              </p:cNvPr>
              <p:cNvSpPr/>
              <p:nvPr/>
            </p:nvSpPr>
            <p:spPr>
              <a:xfrm>
                <a:off x="6834696" y="2440079"/>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0" name="타원 249">
                <a:extLst>
                  <a:ext uri="{FF2B5EF4-FFF2-40B4-BE49-F238E27FC236}">
                    <a16:creationId xmlns:a16="http://schemas.microsoft.com/office/drawing/2014/main" id="{67A2E6CE-8730-442F-AF0B-1F69B58297C6}"/>
                  </a:ext>
                </a:extLst>
              </p:cNvPr>
              <p:cNvSpPr/>
              <p:nvPr/>
            </p:nvSpPr>
            <p:spPr>
              <a:xfrm>
                <a:off x="7854787" y="243779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51" name="직선 연결선 250">
                <a:extLst>
                  <a:ext uri="{FF2B5EF4-FFF2-40B4-BE49-F238E27FC236}">
                    <a16:creationId xmlns:a16="http://schemas.microsoft.com/office/drawing/2014/main" id="{6DBDD829-E8B1-4527-9F77-8D4F9637373C}"/>
                  </a:ext>
                </a:extLst>
              </p:cNvPr>
              <p:cNvCxnSpPr>
                <a:stCxn id="248" idx="6"/>
                <a:endCxn id="249" idx="2"/>
              </p:cNvCxnSpPr>
              <p:nvPr/>
            </p:nvCxnSpPr>
            <p:spPr>
              <a:xfrm>
                <a:off x="6014458" y="2534186"/>
                <a:ext cx="820238" cy="2284"/>
              </a:xfrm>
              <a:prstGeom prst="line">
                <a:avLst/>
              </a:prstGeom>
              <a:ln w="317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3D76314C-4524-4FFE-AA33-DAE8F3EA8857}"/>
                  </a:ext>
                </a:extLst>
              </p:cNvPr>
              <p:cNvCxnSpPr>
                <a:cxnSpLocks/>
                <a:stCxn id="249" idx="6"/>
                <a:endCxn id="250" idx="2"/>
              </p:cNvCxnSpPr>
              <p:nvPr/>
            </p:nvCxnSpPr>
            <p:spPr>
              <a:xfrm flipV="1">
                <a:off x="7039055" y="2534186"/>
                <a:ext cx="815732" cy="2284"/>
              </a:xfrm>
              <a:prstGeom prst="line">
                <a:avLst/>
              </a:prstGeom>
              <a:ln w="317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3" name="타원 252">
                <a:extLst>
                  <a:ext uri="{FF2B5EF4-FFF2-40B4-BE49-F238E27FC236}">
                    <a16:creationId xmlns:a16="http://schemas.microsoft.com/office/drawing/2014/main" id="{24CED9DF-45E1-45BC-91D2-322B149093D0}"/>
                  </a:ext>
                </a:extLst>
              </p:cNvPr>
              <p:cNvSpPr/>
              <p:nvPr/>
            </p:nvSpPr>
            <p:spPr>
              <a:xfrm>
                <a:off x="5810099" y="339562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4" name="타원 253">
                <a:extLst>
                  <a:ext uri="{FF2B5EF4-FFF2-40B4-BE49-F238E27FC236}">
                    <a16:creationId xmlns:a16="http://schemas.microsoft.com/office/drawing/2014/main" id="{ADF69C5F-A660-4C13-BE9A-C2BE4CA05214}"/>
                  </a:ext>
                </a:extLst>
              </p:cNvPr>
              <p:cNvSpPr/>
              <p:nvPr/>
            </p:nvSpPr>
            <p:spPr>
              <a:xfrm>
                <a:off x="6834696" y="339791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5" name="타원 254">
                <a:extLst>
                  <a:ext uri="{FF2B5EF4-FFF2-40B4-BE49-F238E27FC236}">
                    <a16:creationId xmlns:a16="http://schemas.microsoft.com/office/drawing/2014/main" id="{BC81F96B-7493-4956-9D22-B38BD44A7291}"/>
                  </a:ext>
                </a:extLst>
              </p:cNvPr>
              <p:cNvSpPr/>
              <p:nvPr/>
            </p:nvSpPr>
            <p:spPr>
              <a:xfrm>
                <a:off x="7854787" y="339562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6" name="타원 255">
                <a:extLst>
                  <a:ext uri="{FF2B5EF4-FFF2-40B4-BE49-F238E27FC236}">
                    <a16:creationId xmlns:a16="http://schemas.microsoft.com/office/drawing/2014/main" id="{661B207D-C481-415A-872A-D78100172221}"/>
                  </a:ext>
                </a:extLst>
              </p:cNvPr>
              <p:cNvSpPr/>
              <p:nvPr/>
            </p:nvSpPr>
            <p:spPr>
              <a:xfrm>
                <a:off x="5810099" y="4285491"/>
                <a:ext cx="204359" cy="192782"/>
              </a:xfrm>
              <a:prstGeom prst="ellipse">
                <a:avLst/>
              </a:prstGeom>
              <a:solidFill>
                <a:srgbClr val="B5B1A8"/>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7" name="타원 256">
                <a:extLst>
                  <a:ext uri="{FF2B5EF4-FFF2-40B4-BE49-F238E27FC236}">
                    <a16:creationId xmlns:a16="http://schemas.microsoft.com/office/drawing/2014/main" id="{845291A3-A9C2-4785-8526-DA03730831AC}"/>
                  </a:ext>
                </a:extLst>
              </p:cNvPr>
              <p:cNvSpPr/>
              <p:nvPr/>
            </p:nvSpPr>
            <p:spPr>
              <a:xfrm>
                <a:off x="6834696" y="4287775"/>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58" name="타원 257">
                <a:extLst>
                  <a:ext uri="{FF2B5EF4-FFF2-40B4-BE49-F238E27FC236}">
                    <a16:creationId xmlns:a16="http://schemas.microsoft.com/office/drawing/2014/main" id="{5D8F1AAE-432D-4FF2-ACEB-8579380847E5}"/>
                  </a:ext>
                </a:extLst>
              </p:cNvPr>
              <p:cNvSpPr/>
              <p:nvPr/>
            </p:nvSpPr>
            <p:spPr>
              <a:xfrm>
                <a:off x="7854787" y="428549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59" name="직선 연결선 258">
                <a:extLst>
                  <a:ext uri="{FF2B5EF4-FFF2-40B4-BE49-F238E27FC236}">
                    <a16:creationId xmlns:a16="http://schemas.microsoft.com/office/drawing/2014/main" id="{14BA67E6-6EB5-4FF8-813C-7A8DAE10C7DE}"/>
                  </a:ext>
                </a:extLst>
              </p:cNvPr>
              <p:cNvCxnSpPr>
                <a:cxnSpLocks/>
                <a:stCxn id="257" idx="6"/>
                <a:endCxn id="258" idx="2"/>
              </p:cNvCxnSpPr>
              <p:nvPr/>
            </p:nvCxnSpPr>
            <p:spPr>
              <a:xfrm flipV="1">
                <a:off x="7039055" y="4381882"/>
                <a:ext cx="815732" cy="228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AD620716-DDC5-4AB2-88A6-C4D8F3E3FBF1}"/>
                  </a:ext>
                </a:extLst>
              </p:cNvPr>
              <p:cNvCxnSpPr>
                <a:cxnSpLocks/>
                <a:stCxn id="249" idx="4"/>
                <a:endCxn id="254" idx="0"/>
              </p:cNvCxnSpPr>
              <p:nvPr/>
            </p:nvCxnSpPr>
            <p:spPr>
              <a:xfrm>
                <a:off x="6936876" y="2632861"/>
                <a:ext cx="0" cy="765050"/>
              </a:xfrm>
              <a:prstGeom prst="line">
                <a:avLst/>
              </a:prstGeom>
              <a:ln w="317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870B7F0D-E5C9-4861-9A53-668F6A532677}"/>
                  </a:ext>
                </a:extLst>
              </p:cNvPr>
              <p:cNvCxnSpPr>
                <a:cxnSpLocks/>
                <a:stCxn id="253" idx="4"/>
                <a:endCxn id="256" idx="0"/>
              </p:cNvCxnSpPr>
              <p:nvPr/>
            </p:nvCxnSpPr>
            <p:spPr>
              <a:xfrm>
                <a:off x="5912279" y="3588409"/>
                <a:ext cx="0" cy="697082"/>
              </a:xfrm>
              <a:prstGeom prst="line">
                <a:avLst/>
              </a:prstGeom>
              <a:ln w="317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35477472-10B5-4160-BFC2-517760A1D377}"/>
                  </a:ext>
                </a:extLst>
              </p:cNvPr>
              <p:cNvCxnSpPr>
                <a:cxnSpLocks/>
                <a:stCxn id="255" idx="4"/>
                <a:endCxn id="258" idx="0"/>
              </p:cNvCxnSpPr>
              <p:nvPr/>
            </p:nvCxnSpPr>
            <p:spPr>
              <a:xfrm>
                <a:off x="7956967" y="3588409"/>
                <a:ext cx="0" cy="69708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3" name="타원 262">
                <a:extLst>
                  <a:ext uri="{FF2B5EF4-FFF2-40B4-BE49-F238E27FC236}">
                    <a16:creationId xmlns:a16="http://schemas.microsoft.com/office/drawing/2014/main" id="{0D1E98B8-8DAA-4BED-A50F-9F617A91D43A}"/>
                  </a:ext>
                </a:extLst>
              </p:cNvPr>
              <p:cNvSpPr/>
              <p:nvPr/>
            </p:nvSpPr>
            <p:spPr>
              <a:xfrm>
                <a:off x="8884733" y="2435511"/>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64" name="타원 263">
                <a:extLst>
                  <a:ext uri="{FF2B5EF4-FFF2-40B4-BE49-F238E27FC236}">
                    <a16:creationId xmlns:a16="http://schemas.microsoft.com/office/drawing/2014/main" id="{0A0B6BAF-85BD-403B-B630-268AF5383708}"/>
                  </a:ext>
                </a:extLst>
              </p:cNvPr>
              <p:cNvSpPr/>
              <p:nvPr/>
            </p:nvSpPr>
            <p:spPr>
              <a:xfrm>
                <a:off x="8884733" y="339334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65" name="직선 연결선 264">
                <a:extLst>
                  <a:ext uri="{FF2B5EF4-FFF2-40B4-BE49-F238E27FC236}">
                    <a16:creationId xmlns:a16="http://schemas.microsoft.com/office/drawing/2014/main" id="{05042B0F-DBFD-43BC-BC14-AC5A01F4F168}"/>
                  </a:ext>
                </a:extLst>
              </p:cNvPr>
              <p:cNvCxnSpPr>
                <a:cxnSpLocks/>
                <a:stCxn id="255" idx="6"/>
                <a:endCxn id="264" idx="2"/>
              </p:cNvCxnSpPr>
              <p:nvPr/>
            </p:nvCxnSpPr>
            <p:spPr>
              <a:xfrm flipV="1">
                <a:off x="8059146" y="3489734"/>
                <a:ext cx="825587" cy="228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6" name="타원 265">
                <a:extLst>
                  <a:ext uri="{FF2B5EF4-FFF2-40B4-BE49-F238E27FC236}">
                    <a16:creationId xmlns:a16="http://schemas.microsoft.com/office/drawing/2014/main" id="{96B4AE3F-2420-447C-B442-AA2E638309B2}"/>
                  </a:ext>
                </a:extLst>
              </p:cNvPr>
              <p:cNvSpPr/>
              <p:nvPr/>
            </p:nvSpPr>
            <p:spPr>
              <a:xfrm>
                <a:off x="8884733" y="428320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67" name="직선 연결선 266">
                <a:extLst>
                  <a:ext uri="{FF2B5EF4-FFF2-40B4-BE49-F238E27FC236}">
                    <a16:creationId xmlns:a16="http://schemas.microsoft.com/office/drawing/2014/main" id="{40B28C65-AECB-4FBD-9A54-480BA9EA26A7}"/>
                  </a:ext>
                </a:extLst>
              </p:cNvPr>
              <p:cNvCxnSpPr>
                <a:cxnSpLocks/>
                <a:stCxn id="264" idx="4"/>
                <a:endCxn id="266" idx="0"/>
              </p:cNvCxnSpPr>
              <p:nvPr/>
            </p:nvCxnSpPr>
            <p:spPr>
              <a:xfrm>
                <a:off x="8986913" y="3586125"/>
                <a:ext cx="0" cy="69708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8" name="타원 267">
                <a:extLst>
                  <a:ext uri="{FF2B5EF4-FFF2-40B4-BE49-F238E27FC236}">
                    <a16:creationId xmlns:a16="http://schemas.microsoft.com/office/drawing/2014/main" id="{94BDFC56-0E98-43B9-9AB6-184E370E322B}"/>
                  </a:ext>
                </a:extLst>
              </p:cNvPr>
              <p:cNvSpPr/>
              <p:nvPr/>
            </p:nvSpPr>
            <p:spPr>
              <a:xfrm>
                <a:off x="5810099" y="517992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69" name="타원 268">
                <a:extLst>
                  <a:ext uri="{FF2B5EF4-FFF2-40B4-BE49-F238E27FC236}">
                    <a16:creationId xmlns:a16="http://schemas.microsoft.com/office/drawing/2014/main" id="{F0571966-4459-4507-9FFB-B91A15B46106}"/>
                  </a:ext>
                </a:extLst>
              </p:cNvPr>
              <p:cNvSpPr/>
              <p:nvPr/>
            </p:nvSpPr>
            <p:spPr>
              <a:xfrm>
                <a:off x="6834696" y="5182207"/>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sp>
            <p:nvSpPr>
              <p:cNvPr id="270" name="타원 269">
                <a:extLst>
                  <a:ext uri="{FF2B5EF4-FFF2-40B4-BE49-F238E27FC236}">
                    <a16:creationId xmlns:a16="http://schemas.microsoft.com/office/drawing/2014/main" id="{BA2153AF-63CA-4B09-A430-E2C474E99403}"/>
                  </a:ext>
                </a:extLst>
              </p:cNvPr>
              <p:cNvSpPr/>
              <p:nvPr/>
            </p:nvSpPr>
            <p:spPr>
              <a:xfrm>
                <a:off x="7854787" y="5179923"/>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72" name="직선 연결선 271">
                <a:extLst>
                  <a:ext uri="{FF2B5EF4-FFF2-40B4-BE49-F238E27FC236}">
                    <a16:creationId xmlns:a16="http://schemas.microsoft.com/office/drawing/2014/main" id="{51D54401-C881-43D8-93B6-0306991F327A}"/>
                  </a:ext>
                </a:extLst>
              </p:cNvPr>
              <p:cNvCxnSpPr>
                <a:cxnSpLocks/>
                <a:endCxn id="270" idx="0"/>
              </p:cNvCxnSpPr>
              <p:nvPr/>
            </p:nvCxnSpPr>
            <p:spPr>
              <a:xfrm>
                <a:off x="7956967" y="4482841"/>
                <a:ext cx="0" cy="69708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직선 연결선 272">
                <a:extLst>
                  <a:ext uri="{FF2B5EF4-FFF2-40B4-BE49-F238E27FC236}">
                    <a16:creationId xmlns:a16="http://schemas.microsoft.com/office/drawing/2014/main" id="{91191482-FA4E-4C75-99DC-203529F30108}"/>
                  </a:ext>
                </a:extLst>
              </p:cNvPr>
              <p:cNvCxnSpPr>
                <a:cxnSpLocks/>
                <a:endCxn id="269" idx="0"/>
              </p:cNvCxnSpPr>
              <p:nvPr/>
            </p:nvCxnSpPr>
            <p:spPr>
              <a:xfrm>
                <a:off x="6936876" y="4485125"/>
                <a:ext cx="0" cy="69708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4" name="타원 273">
                <a:extLst>
                  <a:ext uri="{FF2B5EF4-FFF2-40B4-BE49-F238E27FC236}">
                    <a16:creationId xmlns:a16="http://schemas.microsoft.com/office/drawing/2014/main" id="{A15F8FC9-E850-4601-99C0-50EB3CCE7541}"/>
                  </a:ext>
                </a:extLst>
              </p:cNvPr>
              <p:cNvSpPr/>
              <p:nvPr/>
            </p:nvSpPr>
            <p:spPr>
              <a:xfrm>
                <a:off x="8884733" y="5177639"/>
                <a:ext cx="204359" cy="192782"/>
              </a:xfrm>
              <a:prstGeom prst="ellipse">
                <a:avLst/>
              </a:prstGeom>
              <a:solidFill>
                <a:schemeClr val="accent5">
                  <a:lumMod val="60000"/>
                  <a:lumOff val="40000"/>
                </a:schemeClr>
              </a:solidFill>
              <a:ln>
                <a:solidFill>
                  <a:srgbClr val="B97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HyhwpEQ" panose="02030600000101010101" pitchFamily="18" charset="-127"/>
                  <a:ea typeface="HyhwpEQ" panose="02030600000101010101" pitchFamily="18" charset="-127"/>
                </a:endParaRPr>
              </a:p>
            </p:txBody>
          </p:sp>
          <p:cxnSp>
            <p:nvCxnSpPr>
              <p:cNvPr id="275" name="직선 연결선 274">
                <a:extLst>
                  <a:ext uri="{FF2B5EF4-FFF2-40B4-BE49-F238E27FC236}">
                    <a16:creationId xmlns:a16="http://schemas.microsoft.com/office/drawing/2014/main" id="{149A6E19-B470-4CDA-B9D9-D27844CB0770}"/>
                  </a:ext>
                </a:extLst>
              </p:cNvPr>
              <p:cNvCxnSpPr>
                <a:cxnSpLocks/>
                <a:stCxn id="270" idx="6"/>
                <a:endCxn id="274" idx="2"/>
              </p:cNvCxnSpPr>
              <p:nvPr/>
            </p:nvCxnSpPr>
            <p:spPr>
              <a:xfrm flipV="1">
                <a:off x="8059146" y="5274030"/>
                <a:ext cx="825587" cy="228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211D6C74-660E-4FD7-9A02-2CEC78640914}"/>
                  </a:ext>
                </a:extLst>
              </p:cNvPr>
              <p:cNvCxnSpPr>
                <a:cxnSpLocks/>
                <a:endCxn id="274" idx="0"/>
              </p:cNvCxnSpPr>
              <p:nvPr/>
            </p:nvCxnSpPr>
            <p:spPr>
              <a:xfrm>
                <a:off x="8986913" y="4480557"/>
                <a:ext cx="0" cy="69708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07" name="직선 연결선 306">
              <a:extLst>
                <a:ext uri="{FF2B5EF4-FFF2-40B4-BE49-F238E27FC236}">
                  <a16:creationId xmlns:a16="http://schemas.microsoft.com/office/drawing/2014/main" id="{989073DB-7ADB-49E0-80BC-CF5CC2C84C3F}"/>
                </a:ext>
              </a:extLst>
            </p:cNvPr>
            <p:cNvCxnSpPr>
              <a:cxnSpLocks/>
              <a:stCxn id="256" idx="4"/>
              <a:endCxn id="268" idx="0"/>
            </p:cNvCxnSpPr>
            <p:nvPr/>
          </p:nvCxnSpPr>
          <p:spPr>
            <a:xfrm>
              <a:off x="7166157" y="4393938"/>
              <a:ext cx="0" cy="754816"/>
            </a:xfrm>
            <a:prstGeom prst="line">
              <a:avLst/>
            </a:prstGeom>
            <a:ln w="317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8972F44A-C1F3-4749-B966-188AD9A5C31D}"/>
              </a:ext>
            </a:extLst>
          </p:cNvPr>
          <p:cNvGrpSpPr/>
          <p:nvPr/>
        </p:nvGrpSpPr>
        <p:grpSpPr>
          <a:xfrm>
            <a:off x="7830898" y="1286122"/>
            <a:ext cx="4134854" cy="4442180"/>
            <a:chOff x="7992823" y="1286122"/>
            <a:chExt cx="4134854" cy="4442180"/>
          </a:xfrm>
        </p:grpSpPr>
        <p:grpSp>
          <p:nvGrpSpPr>
            <p:cNvPr id="1084" name="그룹 1083">
              <a:extLst>
                <a:ext uri="{FF2B5EF4-FFF2-40B4-BE49-F238E27FC236}">
                  <a16:creationId xmlns:a16="http://schemas.microsoft.com/office/drawing/2014/main" id="{32484A11-C157-4AD1-AB53-FEFAD549692A}"/>
                </a:ext>
              </a:extLst>
            </p:cNvPr>
            <p:cNvGrpSpPr/>
            <p:nvPr/>
          </p:nvGrpSpPr>
          <p:grpSpPr>
            <a:xfrm>
              <a:off x="7992823" y="1286122"/>
              <a:ext cx="4134854" cy="4442180"/>
              <a:chOff x="7962721" y="1531910"/>
              <a:chExt cx="4134854" cy="4442180"/>
            </a:xfrm>
          </p:grpSpPr>
          <p:sp>
            <p:nvSpPr>
              <p:cNvPr id="1061" name="타원 1060">
                <a:extLst>
                  <a:ext uri="{FF2B5EF4-FFF2-40B4-BE49-F238E27FC236}">
                    <a16:creationId xmlns:a16="http://schemas.microsoft.com/office/drawing/2014/main" id="{267B77F0-C675-468F-A368-9C2538FCC439}"/>
                  </a:ext>
                </a:extLst>
              </p:cNvPr>
              <p:cNvSpPr/>
              <p:nvPr/>
            </p:nvSpPr>
            <p:spPr>
              <a:xfrm>
                <a:off x="7962721" y="3024995"/>
                <a:ext cx="3344334" cy="2949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1054" name="TextBox 1053">
                <a:extLst>
                  <a:ext uri="{FF2B5EF4-FFF2-40B4-BE49-F238E27FC236}">
                    <a16:creationId xmlns:a16="http://schemas.microsoft.com/office/drawing/2014/main" id="{BA1C5A89-694E-4CE1-8A05-844D51059431}"/>
                  </a:ext>
                </a:extLst>
              </p:cNvPr>
              <p:cNvSpPr txBox="1"/>
              <p:nvPr/>
            </p:nvSpPr>
            <p:spPr>
              <a:xfrm>
                <a:off x="8713315" y="1531910"/>
                <a:ext cx="3384260" cy="307777"/>
              </a:xfrm>
              <a:prstGeom prst="rect">
                <a:avLst/>
              </a:prstGeom>
              <a:noFill/>
              <a:ln>
                <a:solidFill>
                  <a:schemeClr val="accent1">
                    <a:alpha val="79000"/>
                  </a:schemeClr>
                </a:solidFill>
              </a:ln>
            </p:spPr>
            <p:txBody>
              <a:bodyPr wrap="none" rtlCol="0">
                <a:spAutoFit/>
              </a:bodyPr>
              <a:lstStyle/>
              <a:p>
                <a:r>
                  <a:rPr lang="en-US" altLang="ko-KR" sz="1400" dirty="0">
                    <a:solidFill>
                      <a:schemeClr val="accent5">
                        <a:lumMod val="75000"/>
                      </a:schemeClr>
                    </a:solidFill>
                    <a:latin typeface="HyhwpEQ" panose="02030600000101010101" pitchFamily="18" charset="-127"/>
                    <a:ea typeface="HyhwpEQ" panose="02030600000101010101" pitchFamily="18" charset="-127"/>
                  </a:rPr>
                  <a:t>Giant Connected Cluster size</a:t>
                </a:r>
                <a:r>
                  <a:rPr lang="en-US" altLang="ko-KR" sz="1400" dirty="0">
                    <a:latin typeface="HyhwpEQ" panose="02030600000101010101" pitchFamily="18" charset="-127"/>
                    <a:ea typeface="HyhwpEQ" panose="02030600000101010101" pitchFamily="18" charset="-127"/>
                  </a:rPr>
                  <a:t>(GCC)=9</a:t>
                </a:r>
                <a:endParaRPr lang="ko-KR" altLang="en-US" sz="1400" dirty="0">
                  <a:latin typeface="HyhwpEQ" panose="02030600000101010101" pitchFamily="18" charset="-127"/>
                  <a:ea typeface="HyhwpEQ" panose="02030600000101010101" pitchFamily="18" charset="-127"/>
                </a:endParaRPr>
              </a:p>
            </p:txBody>
          </p:sp>
        </p:grpSp>
        <p:cxnSp>
          <p:nvCxnSpPr>
            <p:cNvPr id="13" name="직선 화살표 연결선 12">
              <a:extLst>
                <a:ext uri="{FF2B5EF4-FFF2-40B4-BE49-F238E27FC236}">
                  <a16:creationId xmlns:a16="http://schemas.microsoft.com/office/drawing/2014/main" id="{01AC2E31-07EF-4193-A063-6F1B963C64D1}"/>
                </a:ext>
              </a:extLst>
            </p:cNvPr>
            <p:cNvCxnSpPr>
              <a:cxnSpLocks/>
              <a:stCxn id="1061" idx="0"/>
              <a:endCxn id="1054" idx="2"/>
            </p:cNvCxnSpPr>
            <p:nvPr/>
          </p:nvCxnSpPr>
          <p:spPr>
            <a:xfrm flipV="1">
              <a:off x="9664990" y="1593899"/>
              <a:ext cx="770557" cy="118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B05082F-E4B5-4630-B330-2D63D484C828}"/>
                  </a:ext>
                </a:extLst>
              </p:cNvPr>
              <p:cNvSpPr txBox="1"/>
              <p:nvPr/>
            </p:nvSpPr>
            <p:spPr>
              <a:xfrm>
                <a:off x="5192533" y="3965217"/>
                <a:ext cx="1276440" cy="369332"/>
              </a:xfrm>
              <a:prstGeom prst="rect">
                <a:avLst/>
              </a:prstGeom>
              <a:noFill/>
            </p:spPr>
            <p:txBody>
              <a:bodyPr wrap="none" rtlCol="0">
                <a:spAutoFit/>
              </a:bodyPr>
              <a:lstStyle/>
              <a:p>
                <a14:m>
                  <m:oMath xmlns:m="http://schemas.openxmlformats.org/officeDocument/2006/math">
                    <m:sSub>
                      <m:sSubPr>
                        <m:ctrlPr>
                          <a:rPr lang="en-US" altLang="ko-KR" i="1" smtClean="0">
                            <a:solidFill>
                              <a:schemeClr val="accent2">
                                <a:lumMod val="75000"/>
                              </a:schemeClr>
                            </a:solidFill>
                            <a:latin typeface="Cambria Math" panose="02040503050406030204" pitchFamily="18" charset="0"/>
                          </a:rPr>
                        </m:ctrlPr>
                      </m:sSubPr>
                      <m:e>
                        <m:r>
                          <a:rPr lang="en-US" altLang="ko-KR" b="0" i="1" smtClean="0">
                            <a:solidFill>
                              <a:schemeClr val="accent2">
                                <a:lumMod val="75000"/>
                              </a:schemeClr>
                            </a:solidFill>
                            <a:latin typeface="Cambria Math" panose="02040503050406030204" pitchFamily="18" charset="0"/>
                          </a:rPr>
                          <m:t> </m:t>
                        </m:r>
                        <m:r>
                          <a:rPr lang="en-US" altLang="ko-KR" i="1">
                            <a:solidFill>
                              <a:schemeClr val="accent2">
                                <a:lumMod val="75000"/>
                              </a:schemeClr>
                            </a:solidFill>
                            <a:latin typeface="Cambria Math" panose="02040503050406030204" pitchFamily="18" charset="0"/>
                          </a:rPr>
                          <m:t>𝑟</m:t>
                        </m:r>
                      </m:e>
                      <m:sub>
                        <m:r>
                          <a:rPr lang="en-US" altLang="ko-KR" i="1">
                            <a:solidFill>
                              <a:schemeClr val="accent2">
                                <a:lumMod val="75000"/>
                              </a:schemeClr>
                            </a:solidFill>
                            <a:latin typeface="Cambria Math" panose="02040503050406030204" pitchFamily="18" charset="0"/>
                          </a:rPr>
                          <m:t>𝑖</m:t>
                        </m:r>
                      </m:sub>
                    </m:sSub>
                    <m:r>
                      <a:rPr lang="en-US" altLang="ko-KR" i="1">
                        <a:solidFill>
                          <a:schemeClr val="accent2">
                            <a:lumMod val="75000"/>
                          </a:schemeClr>
                        </a:solidFill>
                        <a:latin typeface="Cambria Math" panose="02040503050406030204" pitchFamily="18" charset="0"/>
                      </a:rPr>
                      <m:t>&lt;</m:t>
                    </m:r>
                    <m:r>
                      <a:rPr lang="en-US" altLang="ko-KR" b="0" i="1" smtClean="0">
                        <a:solidFill>
                          <a:schemeClr val="accent2">
                            <a:lumMod val="75000"/>
                          </a:schemeClr>
                        </a:solidFill>
                        <a:latin typeface="Cambria Math" panose="02040503050406030204" pitchFamily="18" charset="0"/>
                      </a:rPr>
                      <m:t>𝑞</m:t>
                    </m:r>
                    <m:r>
                      <a:rPr lang="en-US" altLang="ko-KR" b="0" i="1" smtClean="0">
                        <a:solidFill>
                          <a:schemeClr val="accent2">
                            <a:lumMod val="75000"/>
                          </a:schemeClr>
                        </a:solidFill>
                        <a:latin typeface="Cambria Math" panose="02040503050406030204" pitchFamily="18" charset="0"/>
                      </a:rPr>
                      <m:t> </m:t>
                    </m:r>
                  </m:oMath>
                </a14:m>
                <a:r>
                  <a:rPr lang="ko-KR" altLang="en-US" dirty="0">
                    <a:solidFill>
                      <a:schemeClr val="accent2">
                        <a:lumMod val="75000"/>
                      </a:schemeClr>
                    </a:solidFill>
                    <a:latin typeface="HyhwpEQ" panose="02030600000101010101" pitchFamily="18" charset="-127"/>
                    <a:ea typeface="HyhwpEQ" panose="02030600000101010101" pitchFamily="18" charset="-127"/>
                  </a:rPr>
                  <a:t>제거</a:t>
                </a:r>
                <a:endParaRPr lang="ko-KR" altLang="en-US" dirty="0">
                  <a:latin typeface="HyhwpEQ" panose="02030600000101010101" pitchFamily="18" charset="-127"/>
                  <a:ea typeface="HyhwpEQ" panose="02030600000101010101" pitchFamily="18" charset="-127"/>
                </a:endParaRPr>
              </a:p>
            </p:txBody>
          </p:sp>
        </mc:Choice>
        <mc:Fallback>
          <p:sp>
            <p:nvSpPr>
              <p:cNvPr id="2" name="TextBox 1">
                <a:extLst>
                  <a:ext uri="{FF2B5EF4-FFF2-40B4-BE49-F238E27FC236}">
                    <a16:creationId xmlns:a16="http://schemas.microsoft.com/office/drawing/2014/main" id="{BB05082F-E4B5-4630-B330-2D63D484C828}"/>
                  </a:ext>
                </a:extLst>
              </p:cNvPr>
              <p:cNvSpPr txBox="1">
                <a:spLocks noRot="1" noChangeAspect="1" noMove="1" noResize="1" noEditPoints="1" noAdjustHandles="1" noChangeArrowheads="1" noChangeShapeType="1" noTextEdit="1"/>
              </p:cNvSpPr>
              <p:nvPr/>
            </p:nvSpPr>
            <p:spPr>
              <a:xfrm>
                <a:off x="5192533" y="3965217"/>
                <a:ext cx="1276440" cy="369332"/>
              </a:xfrm>
              <a:prstGeom prst="rect">
                <a:avLst/>
              </a:prstGeom>
              <a:blipFill>
                <a:blip r:embed="rId4"/>
                <a:stretch>
                  <a:fillRect t="-11475" r="-3349" b="-2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201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F1681EF3-2011-4E04-A51C-B2190D9FB5A1}"/>
              </a:ext>
            </a:extLst>
          </p:cNvPr>
          <p:cNvPicPr>
            <a:picLocks noChangeAspect="1"/>
          </p:cNvPicPr>
          <p:nvPr/>
        </p:nvPicPr>
        <p:blipFill rotWithShape="1">
          <a:blip r:embed="rId3"/>
          <a:srcRect l="13254" r="6929"/>
          <a:stretch/>
        </p:blipFill>
        <p:spPr>
          <a:xfrm>
            <a:off x="3633603" y="3671572"/>
            <a:ext cx="2456907" cy="3078301"/>
          </a:xfrm>
          <a:prstGeom prst="rect">
            <a:avLst/>
          </a:prstGeom>
        </p:spPr>
      </p:pic>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Network’s Collapse</a:t>
            </a:r>
            <a:endParaRPr lang="ko-KR" altLang="en-US" sz="2800" dirty="0">
              <a:latin typeface="나눔바른고딕" panose="020B0603020101020101" pitchFamily="50" charset="-127"/>
              <a:ea typeface="나눔바른고딕" panose="020B0603020101020101" pitchFamily="50" charset="-127"/>
            </a:endParaRPr>
          </a:p>
        </p:txBody>
      </p:sp>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l="11563" r="7543"/>
          <a:stretch/>
        </p:blipFill>
        <p:spPr>
          <a:xfrm>
            <a:off x="629396" y="3671694"/>
            <a:ext cx="2483439" cy="3069970"/>
          </a:xfrm>
          <a:prstGeom prst="rect">
            <a:avLst/>
          </a:prstGeom>
        </p:spPr>
      </p:pic>
      <p:sp>
        <p:nvSpPr>
          <p:cNvPr id="9" name="TextBox 8">
            <a:extLst>
              <a:ext uri="{FF2B5EF4-FFF2-40B4-BE49-F238E27FC236}">
                <a16:creationId xmlns:a16="http://schemas.microsoft.com/office/drawing/2014/main" id="{C6AF858E-FE15-41C6-AA24-FBFC7FDDD8A0}"/>
              </a:ext>
            </a:extLst>
          </p:cNvPr>
          <p:cNvSpPr txBox="1"/>
          <p:nvPr/>
        </p:nvSpPr>
        <p:spPr>
          <a:xfrm>
            <a:off x="3488947" y="6393071"/>
            <a:ext cx="5398383" cy="307777"/>
          </a:xfrm>
          <a:prstGeom prst="rect">
            <a:avLst/>
          </a:prstGeom>
          <a:noFill/>
        </p:spPr>
        <p:txBody>
          <a:bodyPr wrap="square" rtlCol="0">
            <a:spAutoFit/>
          </a:bodyPr>
          <a:lstStyle/>
          <a:p>
            <a:r>
              <a:rPr lang="en-US" altLang="ko-KR" sz="1400" b="1" dirty="0">
                <a:latin typeface="HyhwpEQ" panose="02030600000101010101" pitchFamily="18" charset="-127"/>
                <a:ea typeface="HyhwpEQ" panose="02030600000101010101" pitchFamily="18" charset="-127"/>
              </a:rPr>
              <a:t>Fig.7 </a:t>
            </a:r>
            <a:r>
              <a:rPr lang="en-US" altLang="ko-KR" sz="1200" dirty="0">
                <a:latin typeface="HyhwpEQ" panose="02030600000101010101" pitchFamily="18" charset="-127"/>
                <a:ea typeface="HyhwpEQ" panose="02030600000101010101" pitchFamily="18" charset="-127"/>
              </a:rPr>
              <a:t>Networks </a:t>
            </a:r>
            <a:r>
              <a:rPr lang="en-US" altLang="ko-KR" sz="1200" dirty="0">
                <a:latin typeface="나눔바른고딕" panose="020B0603020101020101" pitchFamily="50" charset="-127"/>
                <a:ea typeface="나눔바른고딕" panose="020B0603020101020101" pitchFamily="50" charset="-127"/>
              </a:rPr>
              <a:t>at</a:t>
            </a:r>
            <a:r>
              <a:rPr lang="ko-KR" altLang="en-US" sz="1200" dirty="0">
                <a:latin typeface="나눔바른고딕" panose="020B0603020101020101" pitchFamily="50" charset="-127"/>
                <a:ea typeface="나눔바른고딕" panose="020B0603020101020101" pitchFamily="50" charset="-127"/>
              </a:rPr>
              <a:t> </a:t>
            </a:r>
            <a:r>
              <a:rPr lang="en-US" altLang="ko-KR" sz="1200" dirty="0">
                <a:latin typeface="나눔바른고딕" panose="020B0603020101020101" pitchFamily="50" charset="-127"/>
                <a:ea typeface="나눔바른고딕" panose="020B0603020101020101" pitchFamily="50" charset="-127"/>
              </a:rPr>
              <a:t>09:30~09:34</a:t>
            </a:r>
            <a:r>
              <a:rPr lang="ko-KR" altLang="en-US" sz="1200" dirty="0">
                <a:latin typeface="나눔바른고딕" panose="020B0603020101020101" pitchFamily="50" charset="-127"/>
                <a:ea typeface="나눔바른고딕" panose="020B0603020101020101" pitchFamily="50" charset="-127"/>
              </a:rPr>
              <a:t> </a:t>
            </a:r>
            <a:r>
              <a:rPr lang="en-US" altLang="ko-KR" sz="1200" dirty="0">
                <a:latin typeface="나눔바른고딕" panose="020B0603020101020101" pitchFamily="50" charset="-127"/>
                <a:ea typeface="나눔바른고딕" panose="020B0603020101020101" pitchFamily="50" charset="-127"/>
              </a:rPr>
              <a:t>on June 8, 2015 </a:t>
            </a:r>
            <a:r>
              <a:rPr lang="en-US" altLang="ko-KR" sz="1200" dirty="0">
                <a:latin typeface="HyhwpEQ" panose="02030600000101010101" pitchFamily="18" charset="-127"/>
                <a:ea typeface="HyhwpEQ" panose="02030600000101010101" pitchFamily="18" charset="-127"/>
              </a:rPr>
              <a:t>depending on value of q</a:t>
            </a:r>
            <a:endParaRPr lang="ko-KR" altLang="en-US" sz="1200" dirty="0">
              <a:latin typeface="HyhwpEQ" panose="02030600000101010101" pitchFamily="18" charset="-127"/>
              <a:ea typeface="HyhwpEQ" panose="02030600000101010101" pitchFamily="18" charset="-127"/>
            </a:endParaRPr>
          </a:p>
        </p:txBody>
      </p:sp>
      <p:pic>
        <p:nvPicPr>
          <p:cNvPr id="13" name="그림 12">
            <a:extLst>
              <a:ext uri="{FF2B5EF4-FFF2-40B4-BE49-F238E27FC236}">
                <a16:creationId xmlns:a16="http://schemas.microsoft.com/office/drawing/2014/main" id="{419AB532-DA9D-4A8D-BE38-AC35B080A1D1}"/>
              </a:ext>
            </a:extLst>
          </p:cNvPr>
          <p:cNvPicPr>
            <a:picLocks noChangeAspect="1"/>
          </p:cNvPicPr>
          <p:nvPr/>
        </p:nvPicPr>
        <p:blipFill rotWithShape="1">
          <a:blip r:embed="rId5"/>
          <a:srcRect l="12244" r="6260" b="8234"/>
          <a:stretch/>
        </p:blipFill>
        <p:spPr>
          <a:xfrm>
            <a:off x="6549007" y="3608247"/>
            <a:ext cx="2514151" cy="2825071"/>
          </a:xfrm>
          <a:prstGeom prst="rect">
            <a:avLst/>
          </a:prstGeom>
        </p:spPr>
      </p:pic>
      <p:pic>
        <p:nvPicPr>
          <p:cNvPr id="28" name="그림 27">
            <a:extLst>
              <a:ext uri="{FF2B5EF4-FFF2-40B4-BE49-F238E27FC236}">
                <a16:creationId xmlns:a16="http://schemas.microsoft.com/office/drawing/2014/main" id="{26E0FF2C-B64F-4305-A224-16E50545C04D}"/>
              </a:ext>
            </a:extLst>
          </p:cNvPr>
          <p:cNvPicPr>
            <a:picLocks noChangeAspect="1"/>
          </p:cNvPicPr>
          <p:nvPr/>
        </p:nvPicPr>
        <p:blipFill rotWithShape="1">
          <a:blip r:embed="rId6"/>
          <a:srcRect l="12468" r="8079"/>
          <a:stretch/>
        </p:blipFill>
        <p:spPr>
          <a:xfrm>
            <a:off x="9500788" y="3672488"/>
            <a:ext cx="2481631" cy="3084972"/>
          </a:xfrm>
          <a:prstGeom prst="rect">
            <a:avLst/>
          </a:prstGeom>
        </p:spPr>
      </p:pic>
      <p:sp>
        <p:nvSpPr>
          <p:cNvPr id="7" name="직사각형 6"/>
          <p:cNvSpPr/>
          <p:nvPr/>
        </p:nvSpPr>
        <p:spPr>
          <a:xfrm>
            <a:off x="432000" y="2476500"/>
            <a:ext cx="11555956" cy="663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mc:AlternateContent xmlns:mc="http://schemas.openxmlformats.org/markup-compatibility/2006">
        <mc:Choice xmlns:a14="http://schemas.microsoft.com/office/drawing/2010/main" Requires="a14">
          <p:sp>
            <p:nvSpPr>
              <p:cNvPr id="16" name="TextBox 15"/>
              <p:cNvSpPr txBox="1"/>
              <p:nvPr/>
            </p:nvSpPr>
            <p:spPr>
              <a:xfrm>
                <a:off x="1116963" y="2709306"/>
                <a:ext cx="1406769" cy="338554"/>
              </a:xfrm>
              <a:prstGeom prst="rect">
                <a:avLst/>
              </a:prstGeom>
              <a:noFill/>
            </p:spPr>
            <p:txBody>
              <a:bodyPr wrap="square" rtlCol="0">
                <a:spAutoFit/>
              </a:bodyPr>
              <a:lstStyle/>
              <a:p>
                <a14:m>
                  <m:oMath xmlns:m="http://schemas.openxmlformats.org/officeDocument/2006/math">
                    <m:sSub>
                      <m:sSubPr>
                        <m:ctrlPr>
                          <a:rPr lang="en-US" altLang="ko-KR" sz="1600" i="1" smtClean="0">
                            <a:solidFill>
                              <a:schemeClr val="accent1">
                                <a:lumMod val="75000"/>
                              </a:schemeClr>
                            </a:solidFill>
                            <a:latin typeface="Cambria Math" panose="02040503050406030204" pitchFamily="18" charset="0"/>
                          </a:rPr>
                        </m:ctrlPr>
                      </m:sSubPr>
                      <m:e>
                        <m:r>
                          <a:rPr lang="en-US" altLang="ko-KR" sz="1600" b="0" i="1" smtClean="0">
                            <a:solidFill>
                              <a:schemeClr val="accent1">
                                <a:lumMod val="75000"/>
                              </a:schemeClr>
                            </a:solidFill>
                            <a:latin typeface="Cambria Math" panose="02040503050406030204" pitchFamily="18" charset="0"/>
                          </a:rPr>
                          <m:t>𝑞</m:t>
                        </m:r>
                      </m:e>
                      <m:sub/>
                    </m:sSub>
                  </m:oMath>
                </a14:m>
                <a:r>
                  <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1600" dirty="0">
                    <a:solidFill>
                      <a:schemeClr val="accent1">
                        <a:lumMod val="75000"/>
                      </a:schemeClr>
                    </a:solidFill>
                    <a:latin typeface="나눔바른고딕" panose="020B0603020101020101" pitchFamily="50" charset="-127"/>
                    <a:ea typeface="나눔바른고딕" panose="020B0603020101020101" pitchFamily="50" charset="-127"/>
                  </a:rPr>
                  <a:t>= 0.0</a:t>
                </a:r>
                <a:endPar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endParaRPr>
              </a:p>
            </p:txBody>
          </p:sp>
        </mc:Choice>
        <mc:Fallback>
          <p:sp>
            <p:nvSpPr>
              <p:cNvPr id="16" name="TextBox 15"/>
              <p:cNvSpPr txBox="1">
                <a:spLocks noRot="1" noChangeAspect="1" noMove="1" noResize="1" noEditPoints="1" noAdjustHandles="1" noChangeArrowheads="1" noChangeShapeType="1" noTextEdit="1"/>
              </p:cNvSpPr>
              <p:nvPr/>
            </p:nvSpPr>
            <p:spPr>
              <a:xfrm>
                <a:off x="1116963" y="2709306"/>
                <a:ext cx="1406769" cy="338554"/>
              </a:xfrm>
              <a:prstGeom prst="rect">
                <a:avLst/>
              </a:prstGeom>
              <a:blipFill>
                <a:blip r:embed="rId7"/>
                <a:stretch>
                  <a:fillRect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088761" y="2709306"/>
                <a:ext cx="1406769" cy="338554"/>
              </a:xfrm>
              <a:prstGeom prst="rect">
                <a:avLst/>
              </a:prstGeom>
              <a:noFill/>
            </p:spPr>
            <p:txBody>
              <a:bodyPr wrap="square" rtlCol="0">
                <a:spAutoFit/>
              </a:bodyPr>
              <a:lstStyle/>
              <a:p>
                <a14:m>
                  <m:oMath xmlns:m="http://schemas.openxmlformats.org/officeDocument/2006/math">
                    <m:sSub>
                      <m:sSubPr>
                        <m:ctrlPr>
                          <a:rPr lang="en-US" altLang="ko-KR" sz="1600" i="1" smtClean="0">
                            <a:solidFill>
                              <a:schemeClr val="accent1">
                                <a:lumMod val="75000"/>
                              </a:schemeClr>
                            </a:solidFill>
                            <a:latin typeface="Cambria Math" panose="02040503050406030204" pitchFamily="18" charset="0"/>
                          </a:rPr>
                        </m:ctrlPr>
                      </m:sSubPr>
                      <m:e>
                        <m:r>
                          <a:rPr lang="en-US" altLang="ko-KR" sz="1600" b="0" i="1" smtClean="0">
                            <a:solidFill>
                              <a:schemeClr val="accent1">
                                <a:lumMod val="75000"/>
                              </a:schemeClr>
                            </a:solidFill>
                            <a:latin typeface="Cambria Math" panose="02040503050406030204" pitchFamily="18" charset="0"/>
                          </a:rPr>
                          <m:t>𝑞</m:t>
                        </m:r>
                      </m:e>
                      <m:sub/>
                    </m:sSub>
                  </m:oMath>
                </a14:m>
                <a:r>
                  <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1600" dirty="0">
                    <a:solidFill>
                      <a:schemeClr val="accent1">
                        <a:lumMod val="75000"/>
                      </a:schemeClr>
                    </a:solidFill>
                    <a:latin typeface="나눔바른고딕" panose="020B0603020101020101" pitchFamily="50" charset="-127"/>
                    <a:ea typeface="나눔바른고딕" panose="020B0603020101020101" pitchFamily="50" charset="-127"/>
                  </a:rPr>
                  <a:t>= 0.6</a:t>
                </a:r>
                <a:endPar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endParaRPr>
              </a:p>
            </p:txBody>
          </p:sp>
        </mc:Choice>
        <mc:Fallback>
          <p:sp>
            <p:nvSpPr>
              <p:cNvPr id="17" name="TextBox 16"/>
              <p:cNvSpPr txBox="1">
                <a:spLocks noRot="1" noChangeAspect="1" noMove="1" noResize="1" noEditPoints="1" noAdjustHandles="1" noChangeArrowheads="1" noChangeShapeType="1" noTextEdit="1"/>
              </p:cNvSpPr>
              <p:nvPr/>
            </p:nvSpPr>
            <p:spPr>
              <a:xfrm>
                <a:off x="4088761" y="2709306"/>
                <a:ext cx="1406769" cy="338554"/>
              </a:xfrm>
              <a:prstGeom prst="rect">
                <a:avLst/>
              </a:prstGeom>
              <a:blipFill>
                <a:blip r:embed="rId8"/>
                <a:stretch>
                  <a:fillRect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10163568" y="2709306"/>
                <a:ext cx="1406769" cy="338554"/>
              </a:xfrm>
              <a:prstGeom prst="rect">
                <a:avLst/>
              </a:prstGeom>
              <a:noFill/>
            </p:spPr>
            <p:txBody>
              <a:bodyPr wrap="square" rtlCol="0">
                <a:spAutoFit/>
              </a:bodyPr>
              <a:lstStyle/>
              <a:p>
                <a14:m>
                  <m:oMath xmlns:m="http://schemas.openxmlformats.org/officeDocument/2006/math">
                    <m:sSub>
                      <m:sSubPr>
                        <m:ctrlPr>
                          <a:rPr lang="en-US" altLang="ko-KR" sz="1600" i="1" smtClean="0">
                            <a:solidFill>
                              <a:schemeClr val="accent1">
                                <a:lumMod val="75000"/>
                              </a:schemeClr>
                            </a:solidFill>
                            <a:latin typeface="Cambria Math" panose="02040503050406030204" pitchFamily="18" charset="0"/>
                          </a:rPr>
                        </m:ctrlPr>
                      </m:sSubPr>
                      <m:e>
                        <m:r>
                          <a:rPr lang="en-US" altLang="ko-KR" sz="1600" b="0" i="1" smtClean="0">
                            <a:solidFill>
                              <a:schemeClr val="accent1">
                                <a:lumMod val="75000"/>
                              </a:schemeClr>
                            </a:solidFill>
                            <a:latin typeface="Cambria Math" panose="02040503050406030204" pitchFamily="18" charset="0"/>
                          </a:rPr>
                          <m:t>𝑞</m:t>
                        </m:r>
                      </m:e>
                      <m:sub/>
                    </m:sSub>
                  </m:oMath>
                </a14:m>
                <a:r>
                  <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1600" dirty="0">
                    <a:solidFill>
                      <a:schemeClr val="accent1">
                        <a:lumMod val="75000"/>
                      </a:schemeClr>
                    </a:solidFill>
                    <a:latin typeface="나눔바른고딕" panose="020B0603020101020101" pitchFamily="50" charset="-127"/>
                    <a:ea typeface="나눔바른고딕" panose="020B0603020101020101" pitchFamily="50" charset="-127"/>
                  </a:rPr>
                  <a:t>= 0.9</a:t>
                </a:r>
                <a:endPar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endParaRPr>
              </a:p>
            </p:txBody>
          </p:sp>
        </mc:Choice>
        <mc:Fallback>
          <p:sp>
            <p:nvSpPr>
              <p:cNvPr id="18" name="TextBox 17"/>
              <p:cNvSpPr txBox="1">
                <a:spLocks noRot="1" noChangeAspect="1" noMove="1" noResize="1" noEditPoints="1" noAdjustHandles="1" noChangeArrowheads="1" noChangeShapeType="1" noTextEdit="1"/>
              </p:cNvSpPr>
              <p:nvPr/>
            </p:nvSpPr>
            <p:spPr>
              <a:xfrm>
                <a:off x="10163568" y="2709306"/>
                <a:ext cx="1406769" cy="338554"/>
              </a:xfrm>
              <a:prstGeom prst="rect">
                <a:avLst/>
              </a:prstGeom>
              <a:blipFill>
                <a:blip r:embed="rId9"/>
                <a:stretch>
                  <a:fillRect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5CA229A-4E0F-46BF-A542-4CDA324372F5}"/>
                  </a:ext>
                </a:extLst>
              </p:cNvPr>
              <p:cNvSpPr txBox="1"/>
              <p:nvPr/>
            </p:nvSpPr>
            <p:spPr>
              <a:xfrm>
                <a:off x="6991351" y="2709306"/>
                <a:ext cx="1406769" cy="338554"/>
              </a:xfrm>
              <a:prstGeom prst="rect">
                <a:avLst/>
              </a:prstGeom>
              <a:noFill/>
            </p:spPr>
            <p:txBody>
              <a:bodyPr wrap="square" rtlCol="0">
                <a:spAutoFit/>
              </a:bodyPr>
              <a:lstStyle/>
              <a:p>
                <a14:m>
                  <m:oMath xmlns:m="http://schemas.openxmlformats.org/officeDocument/2006/math">
                    <m:sSub>
                      <m:sSubPr>
                        <m:ctrlPr>
                          <a:rPr lang="en-US" altLang="ko-KR" sz="1600" i="1" smtClean="0">
                            <a:solidFill>
                              <a:schemeClr val="accent1">
                                <a:lumMod val="75000"/>
                              </a:schemeClr>
                            </a:solidFill>
                            <a:latin typeface="Cambria Math" panose="02040503050406030204" pitchFamily="18" charset="0"/>
                          </a:rPr>
                        </m:ctrlPr>
                      </m:sSubPr>
                      <m:e>
                        <m:r>
                          <a:rPr lang="en-US" altLang="ko-KR" sz="1600" b="0" i="1" smtClean="0">
                            <a:solidFill>
                              <a:schemeClr val="accent1">
                                <a:lumMod val="75000"/>
                              </a:schemeClr>
                            </a:solidFill>
                            <a:latin typeface="Cambria Math" panose="02040503050406030204" pitchFamily="18" charset="0"/>
                          </a:rPr>
                          <m:t>𝑞</m:t>
                        </m:r>
                      </m:e>
                      <m:sub/>
                    </m:sSub>
                  </m:oMath>
                </a14:m>
                <a:r>
                  <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1600" dirty="0">
                    <a:solidFill>
                      <a:schemeClr val="accent1">
                        <a:lumMod val="75000"/>
                      </a:schemeClr>
                    </a:solidFill>
                    <a:latin typeface="나눔바른고딕" panose="020B0603020101020101" pitchFamily="50" charset="-127"/>
                    <a:ea typeface="나눔바른고딕" panose="020B0603020101020101" pitchFamily="50" charset="-127"/>
                  </a:rPr>
                  <a:t>= 0.7</a:t>
                </a:r>
                <a:endParaRPr lang="ko-KR" altLang="en-US" sz="1600" dirty="0">
                  <a:solidFill>
                    <a:schemeClr val="accent1">
                      <a:lumMod val="75000"/>
                    </a:schemeClr>
                  </a:solidFill>
                  <a:latin typeface="나눔바른고딕" panose="020B0603020101020101" pitchFamily="50" charset="-127"/>
                  <a:ea typeface="나눔바른고딕" panose="020B0603020101020101" pitchFamily="50" charset="-127"/>
                </a:endParaRPr>
              </a:p>
            </p:txBody>
          </p:sp>
        </mc:Choice>
        <mc:Fallback>
          <p:sp>
            <p:nvSpPr>
              <p:cNvPr id="30" name="TextBox 29">
                <a:extLst>
                  <a:ext uri="{FF2B5EF4-FFF2-40B4-BE49-F238E27FC236}">
                    <a16:creationId xmlns:a16="http://schemas.microsoft.com/office/drawing/2014/main" id="{F5CA229A-4E0F-46BF-A542-4CDA324372F5}"/>
                  </a:ext>
                </a:extLst>
              </p:cNvPr>
              <p:cNvSpPr txBox="1">
                <a:spLocks noRot="1" noChangeAspect="1" noMove="1" noResize="1" noEditPoints="1" noAdjustHandles="1" noChangeArrowheads="1" noChangeShapeType="1" noTextEdit="1"/>
              </p:cNvSpPr>
              <p:nvPr/>
            </p:nvSpPr>
            <p:spPr>
              <a:xfrm>
                <a:off x="6991351" y="2709306"/>
                <a:ext cx="1406769" cy="338554"/>
              </a:xfrm>
              <a:prstGeom prst="rect">
                <a:avLst/>
              </a:prstGeom>
              <a:blipFill>
                <a:blip r:embed="rId10"/>
                <a:stretch>
                  <a:fillRect t="-5357" b="-2142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id="{61A0EA76-B074-4C94-819D-908F960FE266}"/>
              </a:ext>
            </a:extLst>
          </p:cNvPr>
          <p:cNvSpPr/>
          <p:nvPr/>
        </p:nvSpPr>
        <p:spPr>
          <a:xfrm>
            <a:off x="6770314" y="2625457"/>
            <a:ext cx="1406770" cy="51421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cxnSp>
        <p:nvCxnSpPr>
          <p:cNvPr id="34" name="연결선: 구부러짐 33">
            <a:extLst>
              <a:ext uri="{FF2B5EF4-FFF2-40B4-BE49-F238E27FC236}">
                <a16:creationId xmlns:a16="http://schemas.microsoft.com/office/drawing/2014/main" id="{D0CCE48E-B3CA-439E-BE10-344AC4BF1138}"/>
              </a:ext>
            </a:extLst>
          </p:cNvPr>
          <p:cNvCxnSpPr>
            <a:cxnSpLocks/>
            <a:stCxn id="32" idx="0"/>
          </p:cNvCxnSpPr>
          <p:nvPr/>
        </p:nvCxnSpPr>
        <p:spPr>
          <a:xfrm rot="16200000" flipV="1">
            <a:off x="6728125" y="1879882"/>
            <a:ext cx="424475" cy="10666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B985A69-6A6B-4A5F-B181-04877AAD3E38}"/>
              </a:ext>
            </a:extLst>
          </p:cNvPr>
          <p:cNvSpPr txBox="1"/>
          <p:nvPr/>
        </p:nvSpPr>
        <p:spPr>
          <a:xfrm>
            <a:off x="4661808" y="1812838"/>
            <a:ext cx="1667444" cy="707886"/>
          </a:xfrm>
          <a:prstGeom prst="rect">
            <a:avLst/>
          </a:prstGeom>
          <a:noFill/>
        </p:spPr>
        <p:txBody>
          <a:bodyPr wrap="square" rtlCol="0">
            <a:spAutoFit/>
          </a:bodyPr>
          <a:lstStyle/>
          <a:p>
            <a:r>
              <a:rPr lang="en-US" altLang="ko-KR" sz="2000" dirty="0">
                <a:solidFill>
                  <a:schemeClr val="accent2">
                    <a:lumMod val="75000"/>
                  </a:schemeClr>
                </a:solidFill>
                <a:latin typeface="HyhwpEQ" panose="02030600000101010101" pitchFamily="18" charset="-127"/>
                <a:ea typeface="HyhwpEQ" panose="02030600000101010101" pitchFamily="18" charset="-127"/>
              </a:rPr>
              <a:t>Critical point</a:t>
            </a:r>
            <a:endParaRPr lang="ko-KR" altLang="en-US" sz="2000" dirty="0">
              <a:solidFill>
                <a:schemeClr val="accent2">
                  <a:lumMod val="75000"/>
                </a:schemeClr>
              </a:solidFill>
              <a:latin typeface="HyhwpEQ" panose="02030600000101010101" pitchFamily="18" charset="-127"/>
              <a:ea typeface="HyhwpEQ" panose="02030600000101010101" pitchFamily="18" charset="-127"/>
            </a:endParaRPr>
          </a:p>
        </p:txBody>
      </p:sp>
      <p:sp>
        <p:nvSpPr>
          <p:cNvPr id="4" name="TextBox 3">
            <a:extLst>
              <a:ext uri="{FF2B5EF4-FFF2-40B4-BE49-F238E27FC236}">
                <a16:creationId xmlns:a16="http://schemas.microsoft.com/office/drawing/2014/main" id="{14A78A4C-13B5-4A2F-B52F-515BCD1C92F6}"/>
              </a:ext>
            </a:extLst>
          </p:cNvPr>
          <p:cNvSpPr txBox="1"/>
          <p:nvPr/>
        </p:nvSpPr>
        <p:spPr>
          <a:xfrm>
            <a:off x="637950" y="1437276"/>
            <a:ext cx="2848344" cy="369332"/>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Percolation Transition </a:t>
            </a:r>
            <a:endParaRPr lang="ko-KR" altLang="en-US" dirty="0">
              <a:latin typeface="HyhwpEQ" panose="02030600000101010101" pitchFamily="18" charset="-127"/>
              <a:ea typeface="HyhwpEQ" panose="02030600000101010101" pitchFamily="18" charset="-127"/>
            </a:endParaRPr>
          </a:p>
        </p:txBody>
      </p:sp>
      <p:pic>
        <p:nvPicPr>
          <p:cNvPr id="10" name="그림 9">
            <a:extLst>
              <a:ext uri="{FF2B5EF4-FFF2-40B4-BE49-F238E27FC236}">
                <a16:creationId xmlns:a16="http://schemas.microsoft.com/office/drawing/2014/main" id="{B41E8FD0-7BE5-4CCA-A2B5-B64DF1242AA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1250" r="7120" b="4626"/>
          <a:stretch/>
        </p:blipFill>
        <p:spPr>
          <a:xfrm>
            <a:off x="8654952" y="1267765"/>
            <a:ext cx="2575160" cy="2332403"/>
          </a:xfrm>
          <a:prstGeom prst="rect">
            <a:avLst/>
          </a:prstGeom>
        </p:spPr>
      </p:pic>
    </p:spTree>
    <p:extLst>
      <p:ext uri="{BB962C8B-B14F-4D97-AF65-F5344CB8AC3E}">
        <p14:creationId xmlns:p14="http://schemas.microsoft.com/office/powerpoint/2010/main" val="42048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animBg="1"/>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Critical point (</a:t>
                </a:r>
                <a14:m>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𝑞</m:t>
                        </m:r>
                      </m:e>
                      <m:sub>
                        <m:r>
                          <a:rPr lang="en-US" altLang="ko-KR" sz="2800" b="0" i="1" smtClean="0">
                            <a:latin typeface="Cambria Math" panose="02040503050406030204" pitchFamily="18" charset="0"/>
                          </a:rPr>
                          <m:t>𝑐</m:t>
                        </m:r>
                      </m:sub>
                    </m:sSub>
                  </m:oMath>
                </a14:m>
                <a:r>
                  <a:rPr lang="en-US" altLang="ko-KR" sz="2800" dirty="0">
                    <a:latin typeface="나눔바른고딕" panose="020B0603020101020101" pitchFamily="50" charset="-127"/>
                    <a:ea typeface="나눔바른고딕" panose="020B0603020101020101" pitchFamily="50" charset="-127"/>
                  </a:rPr>
                  <a:t>)</a:t>
                </a:r>
                <a:endParaRPr lang="ko-KR" altLang="en-US" sz="2800" dirty="0">
                  <a:latin typeface="나눔바른고딕" panose="020B0603020101020101" pitchFamily="50" charset="-127"/>
                  <a:ea typeface="나눔바른고딕" panose="020B0603020101020101" pitchFamily="50" charset="-127"/>
                </a:endParaRPr>
              </a:p>
            </p:txBody>
          </p:sp>
        </mc:Choice>
        <mc:Fallback xmlns="">
          <p:sp>
            <p:nvSpPr>
              <p:cNvPr id="2" name="제목 1"/>
              <p:cNvSpPr>
                <a:spLocks noGrp="1" noRot="1" noChangeAspect="1" noMove="1" noResize="1" noEditPoints="1" noAdjustHandles="1" noChangeArrowheads="1" noChangeShapeType="1" noTextEdit="1"/>
              </p:cNvSpPr>
              <p:nvPr>
                <p:ph type="title"/>
              </p:nvPr>
            </p:nvSpPr>
            <p:spPr>
              <a:xfrm>
                <a:off x="432000" y="323556"/>
                <a:ext cx="11367533" cy="757645"/>
              </a:xfrm>
              <a:blipFill>
                <a:blip r:embed="rId3"/>
                <a:stretch>
                  <a:fillRect l="-1126" b="-4032"/>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DD310338-E4EA-4E30-8CEF-6E8667C14EE8}"/>
              </a:ext>
            </a:extLst>
          </p:cNvPr>
          <p:cNvSpPr txBox="1"/>
          <p:nvPr/>
        </p:nvSpPr>
        <p:spPr>
          <a:xfrm>
            <a:off x="2181224" y="5447293"/>
            <a:ext cx="7972426" cy="1154162"/>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Fig.8</a:t>
            </a:r>
            <a:r>
              <a:rPr lang="en-US" altLang="ko-KR" sz="1200" dirty="0">
                <a:latin typeface="HyhwpEQ" panose="02030600000101010101" pitchFamily="18" charset="-127"/>
                <a:ea typeface="HyhwpEQ" panose="02030600000101010101" pitchFamily="18" charset="-127"/>
              </a:rPr>
              <a:t> Percolation process on June 8 at </a:t>
            </a:r>
            <a:r>
              <a:rPr lang="en-US" altLang="ko-KR" sz="1200" dirty="0">
                <a:solidFill>
                  <a:schemeClr val="accent1">
                    <a:lumMod val="50000"/>
                  </a:schemeClr>
                </a:solidFill>
                <a:latin typeface="HyhwpEQ" panose="02030600000101010101" pitchFamily="18" charset="-127"/>
                <a:ea typeface="HyhwpEQ" panose="02030600000101010101" pitchFamily="18" charset="-127"/>
              </a:rPr>
              <a:t>rush hours</a:t>
            </a:r>
            <a:r>
              <a:rPr lang="en-US" altLang="ko-KR" sz="1200" b="1" dirty="0">
                <a:solidFill>
                  <a:schemeClr val="accent1">
                    <a:lumMod val="50000"/>
                  </a:schemeClr>
                </a:solidFill>
                <a:latin typeface="HyhwpEQ" panose="02030600000101010101" pitchFamily="18" charset="-127"/>
                <a:ea typeface="HyhwpEQ" panose="02030600000101010101" pitchFamily="18" charset="-127"/>
              </a:rPr>
              <a:t>(</a:t>
            </a:r>
            <a:r>
              <a:rPr lang="en-US" altLang="ko-KR" sz="1200" b="1" dirty="0" err="1">
                <a:solidFill>
                  <a:schemeClr val="accent1">
                    <a:lumMod val="50000"/>
                  </a:schemeClr>
                </a:solidFill>
                <a:latin typeface="HyhwpEQ" panose="02030600000101010101" pitchFamily="18" charset="-127"/>
                <a:ea typeface="HyhwpEQ" panose="02030600000101010101" pitchFamily="18" charset="-127"/>
              </a:rPr>
              <a:t>a,c</a:t>
            </a:r>
            <a:r>
              <a:rPr lang="en-US" altLang="ko-KR" sz="1200" b="1" dirty="0">
                <a:solidFill>
                  <a:schemeClr val="accent1">
                    <a:lumMod val="50000"/>
                  </a:schemeClr>
                </a:solidFill>
                <a:latin typeface="HyhwpEQ" panose="02030600000101010101" pitchFamily="18" charset="-127"/>
                <a:ea typeface="HyhwpEQ" panose="02030600000101010101" pitchFamily="18" charset="-127"/>
              </a:rPr>
              <a:t>)</a:t>
            </a:r>
            <a:r>
              <a:rPr lang="en-US" altLang="ko-KR" sz="1200" dirty="0">
                <a:solidFill>
                  <a:schemeClr val="accent1">
                    <a:lumMod val="50000"/>
                  </a:schemeClr>
                </a:solidFill>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and non-rush hours</a:t>
            </a:r>
            <a:r>
              <a:rPr lang="en-US" altLang="ko-KR" sz="1200" b="1" dirty="0">
                <a:latin typeface="HyhwpEQ" panose="02030600000101010101" pitchFamily="18" charset="-127"/>
                <a:ea typeface="HyhwpEQ" panose="02030600000101010101" pitchFamily="18" charset="-127"/>
              </a:rPr>
              <a:t>(</a:t>
            </a:r>
            <a:r>
              <a:rPr lang="en-US" altLang="ko-KR" sz="1200" b="1" dirty="0" err="1">
                <a:latin typeface="HyhwpEQ" panose="02030600000101010101" pitchFamily="18" charset="-127"/>
                <a:ea typeface="HyhwpEQ" panose="02030600000101010101" pitchFamily="18" charset="-127"/>
              </a:rPr>
              <a:t>b,d</a:t>
            </a:r>
            <a:r>
              <a:rPr lang="en-US" altLang="ko-KR" sz="1200" b="1" dirty="0">
                <a:latin typeface="HyhwpEQ" panose="02030600000101010101" pitchFamily="18" charset="-127"/>
                <a:ea typeface="HyhwpEQ" panose="02030600000101010101" pitchFamily="18" charset="-127"/>
              </a:rPr>
              <a:t>)</a:t>
            </a:r>
          </a:p>
          <a:p>
            <a:pPr>
              <a:lnSpc>
                <a:spcPct val="150000"/>
              </a:lnSpc>
            </a:pPr>
            <a:r>
              <a:rPr lang="en-US" altLang="ko-KR" sz="1200" dirty="0">
                <a:latin typeface="HyhwpEQ" panose="02030600000101010101" pitchFamily="18" charset="-127"/>
                <a:ea typeface="HyhwpEQ" panose="02030600000101010101" pitchFamily="18" charset="-127"/>
              </a:rPr>
              <a:t>GCC is giant connected cluster size and SCC is second largest giant connected cluster size(both values are </a:t>
            </a:r>
            <a:r>
              <a:rPr lang="en-US" altLang="ko-KR" sz="1200" dirty="0" err="1">
                <a:latin typeface="HyhwpEQ" panose="02030600000101010101" pitchFamily="18" charset="-127"/>
                <a:ea typeface="HyhwpEQ" panose="02030600000101010101" pitchFamily="18" charset="-127"/>
              </a:rPr>
              <a:t>normarlized</a:t>
            </a:r>
            <a:r>
              <a:rPr lang="en-US" altLang="ko-KR" sz="1200" dirty="0">
                <a:latin typeface="HyhwpEQ" panose="02030600000101010101" pitchFamily="18" charset="-127"/>
                <a:ea typeface="HyhwpEQ" panose="02030600000101010101" pitchFamily="18" charset="-127"/>
              </a:rPr>
              <a:t>) </a:t>
            </a:r>
            <a:endParaRPr lang="ko-KR" altLang="en-US" sz="1200" dirty="0">
              <a:latin typeface="HyhwpEQ" panose="02030600000101010101" pitchFamily="18" charset="-127"/>
              <a:ea typeface="HyhwpEQ" panose="02030600000101010101" pitchFamily="18" charset="-127"/>
            </a:endParaRPr>
          </a:p>
          <a:p>
            <a:endParaRPr lang="ko-KR" altLang="en-US" sz="1200" dirty="0">
              <a:latin typeface="HyhwpEQ" panose="02030600000101010101" pitchFamily="18" charset="-127"/>
              <a:ea typeface="HyhwpEQ" panose="02030600000101010101" pitchFamily="18" charset="-127"/>
            </a:endParaRPr>
          </a:p>
        </p:txBody>
      </p:sp>
      <p:pic>
        <p:nvPicPr>
          <p:cNvPr id="7" name="그림 6">
            <a:extLst>
              <a:ext uri="{FF2B5EF4-FFF2-40B4-BE49-F238E27FC236}">
                <a16:creationId xmlns:a16="http://schemas.microsoft.com/office/drawing/2014/main" id="{45974092-2E44-4A41-A5B1-52E4753461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32"/>
          <a:stretch/>
        </p:blipFill>
        <p:spPr>
          <a:xfrm>
            <a:off x="8467493" y="1616589"/>
            <a:ext cx="3168899" cy="3415958"/>
          </a:xfrm>
          <a:prstGeom prst="rect">
            <a:avLst/>
          </a:prstGeom>
        </p:spPr>
      </p:pic>
      <p:pic>
        <p:nvPicPr>
          <p:cNvPr id="21" name="그림 20">
            <a:extLst>
              <a:ext uri="{FF2B5EF4-FFF2-40B4-BE49-F238E27FC236}">
                <a16:creationId xmlns:a16="http://schemas.microsoft.com/office/drawing/2014/main" id="{EE281C10-4206-4FF8-A303-BCB776A5CC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32"/>
          <a:stretch/>
        </p:blipFill>
        <p:spPr>
          <a:xfrm>
            <a:off x="5825023" y="1616589"/>
            <a:ext cx="3168900" cy="3415958"/>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80383" y="3889547"/>
                <a:ext cx="1563563" cy="375928"/>
              </a:xfrm>
              <a:prstGeom prst="rect">
                <a:avLst/>
              </a:prstGeom>
              <a:noFill/>
            </p:spPr>
            <p:txBody>
              <a:bodyPr wrap="square" rtlCol="0">
                <a:spAutoFit/>
              </a:bodyPr>
              <a:lstStyle/>
              <a:p>
                <a14:m>
                  <m:oMath xmlns:m="http://schemas.openxmlformats.org/officeDocument/2006/math">
                    <m:sSub>
                      <m:sSubPr>
                        <m:ctrlPr>
                          <a:rPr lang="en-US" altLang="ko-KR" i="1" smtClean="0">
                            <a:solidFill>
                              <a:schemeClr val="accent2">
                                <a:lumMod val="75000"/>
                              </a:schemeClr>
                            </a:solidFill>
                            <a:latin typeface="Cambria Math" panose="02040503050406030204" pitchFamily="18" charset="0"/>
                          </a:rPr>
                        </m:ctrlPr>
                      </m:sSubPr>
                      <m:e>
                        <m:r>
                          <a:rPr lang="en-US" altLang="ko-KR" b="0" i="1" smtClean="0">
                            <a:solidFill>
                              <a:schemeClr val="accent2">
                                <a:lumMod val="75000"/>
                              </a:schemeClr>
                            </a:solidFill>
                            <a:latin typeface="Cambria Math" panose="02040503050406030204" pitchFamily="18" charset="0"/>
                          </a:rPr>
                          <m:t>𝑞</m:t>
                        </m:r>
                      </m:e>
                      <m:sub>
                        <m:r>
                          <a:rPr lang="en-US" altLang="ko-KR" b="0" i="1" smtClean="0">
                            <a:solidFill>
                              <a:schemeClr val="accent2">
                                <a:lumMod val="75000"/>
                              </a:schemeClr>
                            </a:solidFill>
                            <a:latin typeface="Cambria Math" panose="02040503050406030204" pitchFamily="18" charset="0"/>
                          </a:rPr>
                          <m:t>𝑐</m:t>
                        </m:r>
                      </m:sub>
                    </m:sSub>
                  </m:oMath>
                </a14:m>
                <a:r>
                  <a:rPr lang="ko-KR" altLang="en-US" dirty="0">
                    <a:solidFill>
                      <a:schemeClr val="accent2">
                        <a:lumMod val="75000"/>
                      </a:schemeClr>
                    </a:solidFill>
                    <a:latin typeface="나눔바른고딕" panose="020B0603020101020101" pitchFamily="50" charset="-127"/>
                    <a:ea typeface="나눔바른고딕" panose="020B0603020101020101" pitchFamily="50" charset="-127"/>
                  </a:rPr>
                  <a:t> </a:t>
                </a:r>
                <a:r>
                  <a:rPr lang="en-US" altLang="ko-KR" dirty="0">
                    <a:solidFill>
                      <a:schemeClr val="accent2">
                        <a:lumMod val="75000"/>
                      </a:schemeClr>
                    </a:solidFill>
                    <a:latin typeface="나눔바른고딕" panose="020B0603020101020101" pitchFamily="50" charset="-127"/>
                    <a:ea typeface="나눔바른고딕" panose="020B0603020101020101" pitchFamily="50" charset="-127"/>
                  </a:rPr>
                  <a:t>= 0.63</a:t>
                </a:r>
                <a:endParaRPr lang="ko-KR" altLang="en-US" dirty="0">
                  <a:solidFill>
                    <a:schemeClr val="accent2">
                      <a:lumMod val="75000"/>
                    </a:schemeClr>
                  </a:solidFill>
                  <a:latin typeface="나눔바른고딕" panose="020B0603020101020101" pitchFamily="50" charset="-127"/>
                  <a:ea typeface="나눔바른고딕" panose="020B0603020101020101" pitchFamily="50" charset="-127"/>
                </a:endParaRPr>
              </a:p>
            </p:txBody>
          </p:sp>
        </mc:Choice>
        <mc:Fallback>
          <p:sp>
            <p:nvSpPr>
              <p:cNvPr id="9" name="TextBox 8"/>
              <p:cNvSpPr txBox="1">
                <a:spLocks noRot="1" noChangeAspect="1" noMove="1" noResize="1" noEditPoints="1" noAdjustHandles="1" noChangeArrowheads="1" noChangeShapeType="1" noTextEdit="1"/>
              </p:cNvSpPr>
              <p:nvPr/>
            </p:nvSpPr>
            <p:spPr>
              <a:xfrm>
                <a:off x="880383" y="3889547"/>
                <a:ext cx="1563563" cy="375928"/>
              </a:xfrm>
              <a:prstGeom prst="rect">
                <a:avLst/>
              </a:prstGeom>
              <a:blipFill>
                <a:blip r:embed="rId6"/>
                <a:stretch>
                  <a:fillRect t="-8065" b="-225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193715" y="3889547"/>
                <a:ext cx="1563563" cy="369332"/>
              </a:xfrm>
              <a:prstGeom prst="rect">
                <a:avLst/>
              </a:prstGeom>
              <a:noFill/>
            </p:spPr>
            <p:txBody>
              <a:bodyPr wrap="square" rtlCol="0">
                <a:spAutoFit/>
              </a:bodyPr>
              <a:lstStyle/>
              <a:p>
                <a14:m>
                  <m:oMath xmlns:m="http://schemas.openxmlformats.org/officeDocument/2006/math">
                    <m:sSub>
                      <m:sSubPr>
                        <m:ctrlPr>
                          <a:rPr lang="en-US" altLang="ko-KR" i="1" smtClean="0">
                            <a:solidFill>
                              <a:schemeClr val="accent2">
                                <a:lumMod val="75000"/>
                              </a:schemeClr>
                            </a:solidFill>
                            <a:latin typeface="Cambria Math" panose="02040503050406030204" pitchFamily="18" charset="0"/>
                          </a:rPr>
                        </m:ctrlPr>
                      </m:sSubPr>
                      <m:e>
                        <m:r>
                          <a:rPr lang="en-US" altLang="ko-KR" b="0" i="1" smtClean="0">
                            <a:solidFill>
                              <a:schemeClr val="accent2">
                                <a:lumMod val="75000"/>
                              </a:schemeClr>
                            </a:solidFill>
                            <a:latin typeface="Cambria Math" panose="02040503050406030204" pitchFamily="18" charset="0"/>
                          </a:rPr>
                          <m:t>𝑞</m:t>
                        </m:r>
                      </m:e>
                      <m:sub>
                        <m:r>
                          <a:rPr lang="en-US" altLang="ko-KR" b="0" i="1" smtClean="0">
                            <a:solidFill>
                              <a:schemeClr val="accent2">
                                <a:lumMod val="75000"/>
                              </a:schemeClr>
                            </a:solidFill>
                            <a:latin typeface="Cambria Math" panose="02040503050406030204" pitchFamily="18" charset="0"/>
                          </a:rPr>
                          <m:t>𝑐</m:t>
                        </m:r>
                      </m:sub>
                    </m:sSub>
                  </m:oMath>
                </a14:m>
                <a:r>
                  <a:rPr lang="ko-KR" altLang="en-US" dirty="0">
                    <a:solidFill>
                      <a:schemeClr val="accent2">
                        <a:lumMod val="75000"/>
                      </a:schemeClr>
                    </a:solidFill>
                    <a:latin typeface="나눔바른고딕" panose="020B0603020101020101" pitchFamily="50" charset="-127"/>
                    <a:ea typeface="나눔바른고딕" panose="020B0603020101020101" pitchFamily="50" charset="-127"/>
                  </a:rPr>
                  <a:t> </a:t>
                </a:r>
                <a:r>
                  <a:rPr lang="en-US" altLang="ko-KR" dirty="0">
                    <a:solidFill>
                      <a:schemeClr val="accent2">
                        <a:lumMod val="75000"/>
                      </a:schemeClr>
                    </a:solidFill>
                    <a:latin typeface="나눔바른고딕" panose="020B0603020101020101" pitchFamily="50" charset="-127"/>
                    <a:ea typeface="나눔바른고딕" panose="020B0603020101020101" pitchFamily="50" charset="-127"/>
                  </a:rPr>
                  <a:t>= 0.61</a:t>
                </a:r>
                <a:endParaRPr lang="ko-KR" altLang="en-US" dirty="0">
                  <a:solidFill>
                    <a:schemeClr val="accent2">
                      <a:lumMod val="75000"/>
                    </a:schemeClr>
                  </a:solidFill>
                  <a:latin typeface="나눔바른고딕" panose="020B0603020101020101" pitchFamily="50" charset="-127"/>
                  <a:ea typeface="나눔바른고딕" panose="020B0603020101020101" pitchFamily="50" charset="-127"/>
                </a:endParaRPr>
              </a:p>
            </p:txBody>
          </p:sp>
        </mc:Choice>
        <mc:Fallback>
          <p:sp>
            <p:nvSpPr>
              <p:cNvPr id="10" name="TextBox 9"/>
              <p:cNvSpPr txBox="1">
                <a:spLocks noRot="1" noChangeAspect="1" noMove="1" noResize="1" noEditPoints="1" noAdjustHandles="1" noChangeArrowheads="1" noChangeShapeType="1" noTextEdit="1"/>
              </p:cNvSpPr>
              <p:nvPr/>
            </p:nvSpPr>
            <p:spPr>
              <a:xfrm>
                <a:off x="6193715" y="3889547"/>
                <a:ext cx="1563563" cy="369332"/>
              </a:xfrm>
              <a:prstGeom prst="rect">
                <a:avLst/>
              </a:prstGeom>
              <a:blipFill>
                <a:blip r:embed="rId7"/>
                <a:stretch>
                  <a:fillRect t="-8197" b="-2459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850381" y="3882951"/>
                <a:ext cx="1563563" cy="375928"/>
              </a:xfrm>
              <a:prstGeom prst="rect">
                <a:avLst/>
              </a:prstGeom>
              <a:noFill/>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𝑞</m:t>
                        </m:r>
                      </m:e>
                      <m:sub>
                        <m:r>
                          <a:rPr lang="en-US" altLang="ko-KR" b="0" i="1" smtClean="0">
                            <a:latin typeface="Cambria Math" panose="02040503050406030204" pitchFamily="18" charset="0"/>
                          </a:rPr>
                          <m:t>𝑐</m:t>
                        </m:r>
                      </m:sub>
                    </m:sSub>
                  </m:oMath>
                </a14:m>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0.79</a:t>
                </a:r>
                <a:endParaRPr lang="ko-KR" altLang="en-US" dirty="0">
                  <a:latin typeface="나눔바른고딕" panose="020B0603020101020101" pitchFamily="50" charset="-127"/>
                  <a:ea typeface="나눔바른고딕" panose="020B0603020101020101" pitchFamily="50" charset="-127"/>
                </a:endParaRPr>
              </a:p>
            </p:txBody>
          </p:sp>
        </mc:Choice>
        <mc:Fallback>
          <p:sp>
            <p:nvSpPr>
              <p:cNvPr id="11" name="TextBox 10"/>
              <p:cNvSpPr txBox="1">
                <a:spLocks noRot="1" noChangeAspect="1" noMove="1" noResize="1" noEditPoints="1" noAdjustHandles="1" noChangeArrowheads="1" noChangeShapeType="1" noTextEdit="1"/>
              </p:cNvSpPr>
              <p:nvPr/>
            </p:nvSpPr>
            <p:spPr>
              <a:xfrm>
                <a:off x="8850381" y="3882951"/>
                <a:ext cx="1563563" cy="375928"/>
              </a:xfrm>
              <a:prstGeom prst="rect">
                <a:avLst/>
              </a:prstGeom>
              <a:blipFill>
                <a:blip r:embed="rId8"/>
                <a:stretch>
                  <a:fillRect t="-9677" b="-22581"/>
                </a:stretch>
              </a:blipFill>
            </p:spPr>
            <p:txBody>
              <a:bodyPr/>
              <a:lstStyle/>
              <a:p>
                <a:r>
                  <a:rPr lang="ko-KR" altLang="en-US">
                    <a:noFill/>
                  </a:rPr>
                  <a:t> </a:t>
                </a:r>
              </a:p>
            </p:txBody>
          </p:sp>
        </mc:Fallback>
      </mc:AlternateContent>
      <p:pic>
        <p:nvPicPr>
          <p:cNvPr id="18" name="그림 17">
            <a:extLst>
              <a:ext uri="{FF2B5EF4-FFF2-40B4-BE49-F238E27FC236}">
                <a16:creationId xmlns:a16="http://schemas.microsoft.com/office/drawing/2014/main" id="{EF0820E3-65DA-4E1C-8DEE-45B5B8D7775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232"/>
          <a:stretch/>
        </p:blipFill>
        <p:spPr>
          <a:xfrm>
            <a:off x="3182554" y="1616589"/>
            <a:ext cx="3168901" cy="3415958"/>
          </a:xfrm>
          <a:prstGeom prst="rect">
            <a:avLst/>
          </a:prstGeom>
        </p:spPr>
      </p:pic>
      <p:pic>
        <p:nvPicPr>
          <p:cNvPr id="16" name="그림 15">
            <a:extLst>
              <a:ext uri="{FF2B5EF4-FFF2-40B4-BE49-F238E27FC236}">
                <a16:creationId xmlns:a16="http://schemas.microsoft.com/office/drawing/2014/main" id="{13D8B559-64DA-4FA9-A347-3DE445227CA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232"/>
          <a:stretch/>
        </p:blipFill>
        <p:spPr>
          <a:xfrm>
            <a:off x="535121" y="1616589"/>
            <a:ext cx="3168900" cy="3415958"/>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56D513D-F732-4E29-BFB8-392DF79209CE}"/>
                  </a:ext>
                </a:extLst>
              </p:cNvPr>
              <p:cNvSpPr txBox="1"/>
              <p:nvPr/>
            </p:nvSpPr>
            <p:spPr>
              <a:xfrm>
                <a:off x="3537049" y="3889547"/>
                <a:ext cx="1563563" cy="369332"/>
              </a:xfrm>
              <a:prstGeom prst="rect">
                <a:avLst/>
              </a:prstGeom>
              <a:noFill/>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𝑞</m:t>
                        </m:r>
                      </m:e>
                      <m:sub>
                        <m:r>
                          <a:rPr lang="en-US" altLang="ko-KR" b="0" i="1" smtClean="0">
                            <a:latin typeface="Cambria Math" panose="02040503050406030204" pitchFamily="18" charset="0"/>
                          </a:rPr>
                          <m:t>𝑐</m:t>
                        </m:r>
                      </m:sub>
                    </m:sSub>
                  </m:oMath>
                </a14:m>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0.77</a:t>
                </a:r>
                <a:endParaRPr lang="ko-KR" altLang="en-US" dirty="0">
                  <a:latin typeface="나눔바른고딕" panose="020B0603020101020101" pitchFamily="50" charset="-127"/>
                  <a:ea typeface="나눔바른고딕" panose="020B0603020101020101" pitchFamily="50" charset="-127"/>
                </a:endParaRPr>
              </a:p>
            </p:txBody>
          </p:sp>
        </mc:Choice>
        <mc:Fallback>
          <p:sp>
            <p:nvSpPr>
              <p:cNvPr id="23" name="TextBox 22">
                <a:extLst>
                  <a:ext uri="{FF2B5EF4-FFF2-40B4-BE49-F238E27FC236}">
                    <a16:creationId xmlns:a16="http://schemas.microsoft.com/office/drawing/2014/main" id="{B56D513D-F732-4E29-BFB8-392DF79209CE}"/>
                  </a:ext>
                </a:extLst>
              </p:cNvPr>
              <p:cNvSpPr txBox="1">
                <a:spLocks noRot="1" noChangeAspect="1" noMove="1" noResize="1" noEditPoints="1" noAdjustHandles="1" noChangeArrowheads="1" noChangeShapeType="1" noTextEdit="1"/>
              </p:cNvSpPr>
              <p:nvPr/>
            </p:nvSpPr>
            <p:spPr>
              <a:xfrm>
                <a:off x="3537049" y="3889547"/>
                <a:ext cx="1563563" cy="369332"/>
              </a:xfrm>
              <a:prstGeom prst="rect">
                <a:avLst/>
              </a:prstGeom>
              <a:blipFill>
                <a:blip r:embed="rId11"/>
                <a:stretch>
                  <a:fillRect t="-8197" b="-2459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A0E46456-0906-4CCD-933B-530FC25D206D}"/>
              </a:ext>
            </a:extLst>
          </p:cNvPr>
          <p:cNvSpPr txBox="1"/>
          <p:nvPr/>
        </p:nvSpPr>
        <p:spPr>
          <a:xfrm rot="16200000">
            <a:off x="66975" y="2939888"/>
            <a:ext cx="551754" cy="307777"/>
          </a:xfrm>
          <a:prstGeom prst="rect">
            <a:avLst/>
          </a:prstGeom>
          <a:noFill/>
        </p:spPr>
        <p:txBody>
          <a:bodyPr wrap="none" rtlCol="0">
            <a:spAutoFit/>
          </a:bodyPr>
          <a:lstStyle/>
          <a:p>
            <a:r>
              <a:rPr lang="en-US" altLang="ko-KR" sz="1400" dirty="0">
                <a:latin typeface="HyhwpEQ" panose="02030600000101010101" pitchFamily="18" charset="-127"/>
                <a:ea typeface="HyhwpEQ" panose="02030600000101010101" pitchFamily="18" charset="-127"/>
              </a:rPr>
              <a:t>GCC</a:t>
            </a:r>
            <a:endParaRPr lang="ko-KR" altLang="en-US" sz="1400" dirty="0">
              <a:latin typeface="HyhwpEQ" panose="02030600000101010101" pitchFamily="18" charset="-127"/>
              <a:ea typeface="HyhwpEQ" panose="02030600000101010101" pitchFamily="18" charset="-127"/>
            </a:endParaRPr>
          </a:p>
        </p:txBody>
      </p:sp>
      <p:sp>
        <p:nvSpPr>
          <p:cNvPr id="6" name="TextBox 5">
            <a:extLst>
              <a:ext uri="{FF2B5EF4-FFF2-40B4-BE49-F238E27FC236}">
                <a16:creationId xmlns:a16="http://schemas.microsoft.com/office/drawing/2014/main" id="{3649EAFD-1210-409B-9786-EBF432D71D54}"/>
              </a:ext>
            </a:extLst>
          </p:cNvPr>
          <p:cNvSpPr txBox="1"/>
          <p:nvPr/>
        </p:nvSpPr>
        <p:spPr>
          <a:xfrm rot="5400000">
            <a:off x="11210435" y="2939888"/>
            <a:ext cx="537327" cy="307777"/>
          </a:xfrm>
          <a:prstGeom prst="rect">
            <a:avLst/>
          </a:prstGeom>
          <a:noFill/>
        </p:spPr>
        <p:txBody>
          <a:bodyPr wrap="none" rtlCol="0">
            <a:spAutoFit/>
          </a:bodyPr>
          <a:lstStyle/>
          <a:p>
            <a:r>
              <a:rPr lang="en-US" altLang="ko-KR" sz="1400" dirty="0">
                <a:latin typeface="HyhwpEQ" panose="02030600000101010101" pitchFamily="18" charset="-127"/>
                <a:ea typeface="HyhwpEQ" panose="02030600000101010101" pitchFamily="18" charset="-127"/>
              </a:rPr>
              <a:t>SCC</a:t>
            </a:r>
            <a:endParaRPr lang="ko-KR" altLang="en-US" sz="1400" dirty="0">
              <a:latin typeface="HyhwpEQ" panose="02030600000101010101" pitchFamily="18" charset="-127"/>
              <a:ea typeface="HyhwpEQ" panose="02030600000101010101" pitchFamily="18" charset="-127"/>
            </a:endParaRPr>
          </a:p>
        </p:txBody>
      </p:sp>
      <p:sp>
        <p:nvSpPr>
          <p:cNvPr id="12" name="TextBox 11">
            <a:extLst>
              <a:ext uri="{FF2B5EF4-FFF2-40B4-BE49-F238E27FC236}">
                <a16:creationId xmlns:a16="http://schemas.microsoft.com/office/drawing/2014/main" id="{B8082900-7CFC-471C-82A6-10664FC83241}"/>
              </a:ext>
            </a:extLst>
          </p:cNvPr>
          <p:cNvSpPr txBox="1"/>
          <p:nvPr/>
        </p:nvSpPr>
        <p:spPr>
          <a:xfrm>
            <a:off x="1260447" y="4918212"/>
            <a:ext cx="1598515" cy="369332"/>
          </a:xfrm>
          <a:prstGeom prst="rect">
            <a:avLst/>
          </a:prstGeom>
          <a:noFill/>
        </p:spPr>
        <p:txBody>
          <a:bodyPr wrap="none" rtlCol="0">
            <a:spAutoFit/>
          </a:bodyPr>
          <a:lstStyle/>
          <a:p>
            <a:r>
              <a:rPr lang="en-US" altLang="ko-KR" dirty="0">
                <a:solidFill>
                  <a:schemeClr val="accent1">
                    <a:lumMod val="50000"/>
                  </a:schemeClr>
                </a:solidFill>
                <a:latin typeface="HyhwpEQ" panose="02030600000101010101" pitchFamily="18" charset="-127"/>
                <a:ea typeface="HyhwpEQ" panose="02030600000101010101" pitchFamily="18" charset="-127"/>
              </a:rPr>
              <a:t>(a)Rush hour</a:t>
            </a:r>
            <a:endParaRPr lang="ko-KR" altLang="en-US" dirty="0">
              <a:solidFill>
                <a:schemeClr val="accent1">
                  <a:lumMod val="50000"/>
                </a:schemeClr>
              </a:solidFill>
              <a:latin typeface="HyhwpEQ" panose="02030600000101010101" pitchFamily="18" charset="-127"/>
              <a:ea typeface="HyhwpEQ" panose="02030600000101010101" pitchFamily="18" charset="-127"/>
            </a:endParaRPr>
          </a:p>
        </p:txBody>
      </p:sp>
      <p:sp>
        <p:nvSpPr>
          <p:cNvPr id="19" name="TextBox 18">
            <a:extLst>
              <a:ext uri="{FF2B5EF4-FFF2-40B4-BE49-F238E27FC236}">
                <a16:creationId xmlns:a16="http://schemas.microsoft.com/office/drawing/2014/main" id="{FA7B2A08-B355-408A-BED0-330B5EDE5F17}"/>
              </a:ext>
            </a:extLst>
          </p:cNvPr>
          <p:cNvSpPr txBox="1"/>
          <p:nvPr/>
        </p:nvSpPr>
        <p:spPr>
          <a:xfrm>
            <a:off x="4460267" y="4918212"/>
            <a:ext cx="540533" cy="369332"/>
          </a:xfrm>
          <a:prstGeom prst="rect">
            <a:avLst/>
          </a:prstGeom>
          <a:noFill/>
        </p:spPr>
        <p:txBody>
          <a:bodyPr wrap="none" rtlCol="0">
            <a:spAutoFit/>
          </a:bodyPr>
          <a:lstStyle/>
          <a:p>
            <a:r>
              <a:rPr lang="en-US" altLang="ko-KR" dirty="0">
                <a:latin typeface="HyhwpEQ" panose="02030600000101010101" pitchFamily="18" charset="-127"/>
                <a:ea typeface="HyhwpEQ" panose="02030600000101010101" pitchFamily="18" charset="-127"/>
              </a:rPr>
              <a:t>(b)</a:t>
            </a:r>
            <a:endParaRPr lang="ko-KR" altLang="en-US" dirty="0">
              <a:latin typeface="HyhwpEQ" panose="02030600000101010101" pitchFamily="18" charset="-127"/>
              <a:ea typeface="HyhwpEQ" panose="02030600000101010101" pitchFamily="18" charset="-127"/>
            </a:endParaRPr>
          </a:p>
        </p:txBody>
      </p:sp>
      <p:sp>
        <p:nvSpPr>
          <p:cNvPr id="20" name="TextBox 19">
            <a:extLst>
              <a:ext uri="{FF2B5EF4-FFF2-40B4-BE49-F238E27FC236}">
                <a16:creationId xmlns:a16="http://schemas.microsoft.com/office/drawing/2014/main" id="{789DC1DB-41DB-402C-BF44-CA1A844747CB}"/>
              </a:ext>
            </a:extLst>
          </p:cNvPr>
          <p:cNvSpPr txBox="1"/>
          <p:nvPr/>
        </p:nvSpPr>
        <p:spPr>
          <a:xfrm>
            <a:off x="6525473" y="4913170"/>
            <a:ext cx="1675459" cy="369332"/>
          </a:xfrm>
          <a:prstGeom prst="rect">
            <a:avLst/>
          </a:prstGeom>
          <a:noFill/>
        </p:spPr>
        <p:txBody>
          <a:bodyPr wrap="none" rtlCol="0">
            <a:spAutoFit/>
          </a:bodyPr>
          <a:lstStyle/>
          <a:p>
            <a:r>
              <a:rPr lang="en-US" altLang="ko-KR" dirty="0">
                <a:solidFill>
                  <a:schemeClr val="accent1">
                    <a:lumMod val="50000"/>
                  </a:schemeClr>
                </a:solidFill>
                <a:latin typeface="HyhwpEQ" panose="02030600000101010101" pitchFamily="18" charset="-127"/>
                <a:ea typeface="HyhwpEQ" panose="02030600000101010101" pitchFamily="18" charset="-127"/>
              </a:rPr>
              <a:t>(c) Rush hour</a:t>
            </a:r>
            <a:endParaRPr lang="ko-KR" altLang="en-US" dirty="0">
              <a:solidFill>
                <a:schemeClr val="accent1">
                  <a:lumMod val="50000"/>
                </a:schemeClr>
              </a:solidFill>
              <a:latin typeface="HyhwpEQ" panose="02030600000101010101" pitchFamily="18" charset="-127"/>
              <a:ea typeface="HyhwpEQ" panose="02030600000101010101" pitchFamily="18" charset="-127"/>
            </a:endParaRPr>
          </a:p>
        </p:txBody>
      </p:sp>
      <p:sp>
        <p:nvSpPr>
          <p:cNvPr id="26" name="TextBox 25">
            <a:extLst>
              <a:ext uri="{FF2B5EF4-FFF2-40B4-BE49-F238E27FC236}">
                <a16:creationId xmlns:a16="http://schemas.microsoft.com/office/drawing/2014/main" id="{7E99B550-E695-488B-B048-166E844391F4}"/>
              </a:ext>
            </a:extLst>
          </p:cNvPr>
          <p:cNvSpPr txBox="1"/>
          <p:nvPr/>
        </p:nvSpPr>
        <p:spPr>
          <a:xfrm>
            <a:off x="9741321" y="4911261"/>
            <a:ext cx="540533" cy="369332"/>
          </a:xfrm>
          <a:prstGeom prst="rect">
            <a:avLst/>
          </a:prstGeom>
          <a:noFill/>
        </p:spPr>
        <p:txBody>
          <a:bodyPr wrap="none" rtlCol="0">
            <a:spAutoFit/>
          </a:bodyPr>
          <a:lstStyle/>
          <a:p>
            <a:r>
              <a:rPr lang="en-US" altLang="ko-KR" dirty="0">
                <a:latin typeface="HyhwpEQ" panose="02030600000101010101" pitchFamily="18" charset="-127"/>
                <a:ea typeface="HyhwpEQ" panose="02030600000101010101" pitchFamily="18" charset="-127"/>
              </a:rPr>
              <a:t>(d)</a:t>
            </a:r>
            <a:endParaRPr lang="ko-KR" altLang="en-US" dirty="0">
              <a:latin typeface="HyhwpEQ" panose="02030600000101010101" pitchFamily="18" charset="-127"/>
              <a:ea typeface="HyhwpEQ" panose="02030600000101010101" pitchFamily="18" charset="-127"/>
            </a:endParaRPr>
          </a:p>
        </p:txBody>
      </p:sp>
      <p:sp>
        <p:nvSpPr>
          <p:cNvPr id="28" name="TextBox 27">
            <a:extLst>
              <a:ext uri="{FF2B5EF4-FFF2-40B4-BE49-F238E27FC236}">
                <a16:creationId xmlns:a16="http://schemas.microsoft.com/office/drawing/2014/main" id="{54502185-1AE1-496A-A2C5-A62314C2D818}"/>
              </a:ext>
            </a:extLst>
          </p:cNvPr>
          <p:cNvSpPr txBox="1"/>
          <p:nvPr/>
        </p:nvSpPr>
        <p:spPr>
          <a:xfrm>
            <a:off x="814903" y="1192266"/>
            <a:ext cx="2585516"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On workday of June</a:t>
            </a:r>
            <a:endParaRPr lang="ko-KR" altLang="en-US" dirty="0">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112783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14:m>
                  <m:oMath xmlns:m="http://schemas.openxmlformats.org/officeDocument/2006/math">
                    <m:sSub>
                      <m:sSubPr>
                        <m:ctrlPr>
                          <a:rPr lang="en-US" altLang="ko-KR" sz="2800" i="1" smtClean="0">
                            <a:latin typeface="Cambria Math" panose="02040503050406030204" pitchFamily="18" charset="0"/>
                            <a:ea typeface="나눔바른고딕" panose="020B0603020101020101" pitchFamily="50" charset="-127"/>
                          </a:rPr>
                        </m:ctrlPr>
                      </m:sSubPr>
                      <m:e>
                        <m:r>
                          <a:rPr lang="en-US" altLang="ko-KR" sz="2800" b="0" i="1" smtClean="0">
                            <a:latin typeface="Cambria Math" panose="02040503050406030204" pitchFamily="18" charset="0"/>
                            <a:ea typeface="나눔바른고딕" panose="020B0603020101020101" pitchFamily="50" charset="-127"/>
                          </a:rPr>
                          <m:t>𝑞</m:t>
                        </m:r>
                      </m:e>
                      <m:sub>
                        <m:r>
                          <a:rPr lang="en-US" altLang="ko-KR" sz="2800" b="0" i="1" smtClean="0">
                            <a:latin typeface="Cambria Math" panose="02040503050406030204" pitchFamily="18" charset="0"/>
                            <a:ea typeface="나눔바른고딕" panose="020B0603020101020101" pitchFamily="50" charset="-127"/>
                          </a:rPr>
                          <m:t>𝑐</m:t>
                        </m:r>
                      </m:sub>
                    </m:sSub>
                  </m:oMath>
                </a14:m>
                <a:r>
                  <a:rPr lang="en-US" altLang="ko-KR" sz="2800" dirty="0">
                    <a:latin typeface="나눔바른고딕" panose="020B0603020101020101" pitchFamily="50" charset="-127"/>
                    <a:ea typeface="나눔바른고딕" panose="020B0603020101020101" pitchFamily="50" charset="-127"/>
                  </a:rPr>
                  <a:t> depending on time periods</a:t>
                </a:r>
                <a:endParaRPr lang="ko-KR" altLang="en-US" sz="2800" dirty="0">
                  <a:latin typeface="나눔바른고딕" panose="020B0603020101020101" pitchFamily="50" charset="-127"/>
                  <a:ea typeface="나눔바른고딕" panose="020B0603020101020101" pitchFamily="50" charset="-127"/>
                </a:endParaRPr>
              </a:p>
            </p:txBody>
          </p:sp>
        </mc:Choice>
        <mc:Fallback xmlns="">
          <p:sp>
            <p:nvSpPr>
              <p:cNvPr id="2" name="제목 1"/>
              <p:cNvSpPr>
                <a:spLocks noGrp="1" noRot="1" noChangeAspect="1" noMove="1" noResize="1" noEditPoints="1" noAdjustHandles="1" noChangeArrowheads="1" noChangeShapeType="1" noTextEdit="1"/>
              </p:cNvSpPr>
              <p:nvPr>
                <p:ph type="title"/>
              </p:nvPr>
            </p:nvSpPr>
            <p:spPr>
              <a:xfrm>
                <a:off x="432000" y="323556"/>
                <a:ext cx="11367533" cy="757645"/>
              </a:xfrm>
              <a:blipFill>
                <a:blip r:embed="rId3"/>
                <a:stretch>
                  <a:fillRect b="-403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F30E00-88C2-4F88-9E80-248AF3187794}"/>
                  </a:ext>
                </a:extLst>
              </p:cNvPr>
              <p:cNvSpPr txBox="1"/>
              <p:nvPr/>
            </p:nvSpPr>
            <p:spPr>
              <a:xfrm rot="16200000">
                <a:off x="-53477" y="3634707"/>
                <a:ext cx="97095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ea typeface="나눔바른고딕" panose="020B0603020101020101" pitchFamily="50" charset="-127"/>
                            </a:rPr>
                          </m:ctrlPr>
                        </m:sSubPr>
                        <m:e>
                          <m:r>
                            <a:rPr lang="en-US" altLang="ko-KR" i="1">
                              <a:latin typeface="Cambria Math" panose="02040503050406030204" pitchFamily="18" charset="0"/>
                              <a:ea typeface="나눔바른고딕" panose="020B0603020101020101" pitchFamily="50" charset="-127"/>
                            </a:rPr>
                            <m:t>𝑞</m:t>
                          </m:r>
                        </m:e>
                        <m:sub>
                          <m:r>
                            <a:rPr lang="en-US" altLang="ko-KR" i="1">
                              <a:latin typeface="Cambria Math" panose="02040503050406030204" pitchFamily="18" charset="0"/>
                              <a:ea typeface="나눔바른고딕" panose="020B0603020101020101" pitchFamily="50" charset="-127"/>
                            </a:rPr>
                            <m:t>𝑐</m:t>
                          </m:r>
                        </m:sub>
                      </m:sSub>
                    </m:oMath>
                  </m:oMathPara>
                </a14:m>
                <a:endParaRPr lang="ko-KR" altLang="en-US" dirty="0">
                  <a:latin typeface="HyhwpEQ" panose="02030600000101010101" pitchFamily="18" charset="-127"/>
                  <a:ea typeface="HyhwpEQ" panose="02030600000101010101" pitchFamily="18" charset="-127"/>
                </a:endParaRPr>
              </a:p>
            </p:txBody>
          </p:sp>
        </mc:Choice>
        <mc:Fallback>
          <p:sp>
            <p:nvSpPr>
              <p:cNvPr id="8" name="TextBox 7">
                <a:extLst>
                  <a:ext uri="{FF2B5EF4-FFF2-40B4-BE49-F238E27FC236}">
                    <a16:creationId xmlns:a16="http://schemas.microsoft.com/office/drawing/2014/main" id="{16F30E00-88C2-4F88-9E80-248AF3187794}"/>
                  </a:ext>
                </a:extLst>
              </p:cNvPr>
              <p:cNvSpPr txBox="1">
                <a:spLocks noRot="1" noChangeAspect="1" noMove="1" noResize="1" noEditPoints="1" noAdjustHandles="1" noChangeArrowheads="1" noChangeShapeType="1" noTextEdit="1"/>
              </p:cNvSpPr>
              <p:nvPr/>
            </p:nvSpPr>
            <p:spPr>
              <a:xfrm rot="16200000">
                <a:off x="-53477" y="3634707"/>
                <a:ext cx="970955" cy="369332"/>
              </a:xfrm>
              <a:prstGeom prst="rect">
                <a:avLst/>
              </a:prstGeom>
              <a:blipFill>
                <a:blip r:embed="rId4"/>
                <a:stretch>
                  <a:fillRect r="-8333"/>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16B7D3AD-7281-4121-9AA0-9F2E53422CCA}"/>
              </a:ext>
            </a:extLst>
          </p:cNvPr>
          <p:cNvSpPr txBox="1"/>
          <p:nvPr/>
        </p:nvSpPr>
        <p:spPr>
          <a:xfrm>
            <a:off x="7696579" y="1794369"/>
            <a:ext cx="3800495" cy="933782"/>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Fig.9</a:t>
            </a:r>
            <a:r>
              <a:rPr lang="en-US" altLang="ko-KR" sz="1400" dirty="0">
                <a:latin typeface="HyhwpEQ" panose="02030600000101010101" pitchFamily="18" charset="-127"/>
                <a:ea typeface="HyhwpEQ" panose="02030600000101010101" pitchFamily="18" charset="-127"/>
              </a:rPr>
              <a:t> </a:t>
            </a:r>
          </a:p>
          <a:p>
            <a:pPr>
              <a:lnSpc>
                <a:spcPct val="150000"/>
              </a:lnSpc>
            </a:pPr>
            <a:r>
              <a:rPr lang="en-US" altLang="ko-KR" sz="1200" dirty="0">
                <a:latin typeface="HyhwpEQ" panose="02030600000101010101" pitchFamily="18" charset="-127"/>
                <a:ea typeface="HyhwpEQ" panose="02030600000101010101" pitchFamily="18" charset="-127"/>
              </a:rPr>
              <a:t>Critical points by time periods on </a:t>
            </a:r>
          </a:p>
          <a:p>
            <a:pPr>
              <a:lnSpc>
                <a:spcPct val="150000"/>
              </a:lnSpc>
            </a:pPr>
            <a:r>
              <a:rPr lang="en-US" altLang="ko-KR" sz="1200" dirty="0">
                <a:latin typeface="HyhwpEQ" panose="02030600000101010101" pitchFamily="18" charset="-127"/>
                <a:ea typeface="HyhwpEQ" panose="02030600000101010101" pitchFamily="18" charset="-127"/>
              </a:rPr>
              <a:t>8</a:t>
            </a:r>
            <a:r>
              <a:rPr lang="en-US" altLang="ko-KR" sz="1200" baseline="30000" dirty="0">
                <a:latin typeface="HyhwpEQ" panose="02030600000101010101" pitchFamily="18" charset="-127"/>
                <a:ea typeface="HyhwpEQ" panose="02030600000101010101" pitchFamily="18" charset="-127"/>
              </a:rPr>
              <a:t>th</a:t>
            </a:r>
            <a:r>
              <a:rPr lang="en-US" altLang="ko-KR" sz="1200" dirty="0">
                <a:latin typeface="HyhwpEQ" panose="02030600000101010101" pitchFamily="18" charset="-127"/>
                <a:ea typeface="HyhwpEQ" panose="02030600000101010101" pitchFamily="18" charset="-127"/>
              </a:rPr>
              <a:t>(Workday) and 7</a:t>
            </a:r>
            <a:r>
              <a:rPr lang="en-US" altLang="ko-KR" sz="1200" baseline="30000" dirty="0">
                <a:latin typeface="HyhwpEQ" panose="02030600000101010101" pitchFamily="18" charset="-127"/>
                <a:ea typeface="HyhwpEQ" panose="02030600000101010101" pitchFamily="18" charset="-127"/>
              </a:rPr>
              <a:t>th</a:t>
            </a:r>
            <a:r>
              <a:rPr lang="en-US" altLang="ko-KR" sz="1200" dirty="0">
                <a:latin typeface="HyhwpEQ" panose="02030600000101010101" pitchFamily="18" charset="-127"/>
                <a:ea typeface="HyhwpEQ" panose="02030600000101010101" pitchFamily="18" charset="-127"/>
              </a:rPr>
              <a:t>(Holliday) of June</a:t>
            </a:r>
            <a:endParaRPr lang="ko-KR" altLang="en-US" sz="1100" dirty="0">
              <a:latin typeface="HyhwpEQ" panose="02030600000101010101" pitchFamily="18" charset="-127"/>
              <a:ea typeface="HyhwpEQ" panose="02030600000101010101" pitchFamily="18" charset="-127"/>
            </a:endParaRPr>
          </a:p>
        </p:txBody>
      </p:sp>
      <p:pic>
        <p:nvPicPr>
          <p:cNvPr id="4" name="그림 3">
            <a:extLst>
              <a:ext uri="{FF2B5EF4-FFF2-40B4-BE49-F238E27FC236}">
                <a16:creationId xmlns:a16="http://schemas.microsoft.com/office/drawing/2014/main" id="{AD84BAB8-1AB2-401A-9351-DE2CAEEF555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07" t="690" r="9605" b="552"/>
          <a:stretch/>
        </p:blipFill>
        <p:spPr>
          <a:xfrm>
            <a:off x="885046" y="1081201"/>
            <a:ext cx="6479195" cy="5320503"/>
          </a:xfrm>
          <a:prstGeom prst="rect">
            <a:avLst/>
          </a:prstGeom>
        </p:spPr>
      </p:pic>
      <p:sp>
        <p:nvSpPr>
          <p:cNvPr id="5" name="사각형: 둥근 모서리 4">
            <a:extLst>
              <a:ext uri="{FF2B5EF4-FFF2-40B4-BE49-F238E27FC236}">
                <a16:creationId xmlns:a16="http://schemas.microsoft.com/office/drawing/2014/main" id="{A3663304-E7D6-42EC-804E-8235C39354B2}"/>
              </a:ext>
            </a:extLst>
          </p:cNvPr>
          <p:cNvSpPr/>
          <p:nvPr/>
        </p:nvSpPr>
        <p:spPr>
          <a:xfrm>
            <a:off x="1569829" y="4568784"/>
            <a:ext cx="687596" cy="803316"/>
          </a:xfrm>
          <a:prstGeom prst="roundRect">
            <a:avLst/>
          </a:pr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7" name="사각형: 둥근 모서리 6">
            <a:extLst>
              <a:ext uri="{FF2B5EF4-FFF2-40B4-BE49-F238E27FC236}">
                <a16:creationId xmlns:a16="http://schemas.microsoft.com/office/drawing/2014/main" id="{955E25AE-A3E8-4F0E-8112-2C4528D30183}"/>
              </a:ext>
            </a:extLst>
          </p:cNvPr>
          <p:cNvSpPr/>
          <p:nvPr/>
        </p:nvSpPr>
        <p:spPr>
          <a:xfrm>
            <a:off x="5017879" y="4825959"/>
            <a:ext cx="687596" cy="803316"/>
          </a:xfrm>
          <a:prstGeom prst="roundRect">
            <a:avLst/>
          </a:pr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p:nvGrpSpPr>
          <p:cNvPr id="35" name="그룹 34">
            <a:extLst>
              <a:ext uri="{FF2B5EF4-FFF2-40B4-BE49-F238E27FC236}">
                <a16:creationId xmlns:a16="http://schemas.microsoft.com/office/drawing/2014/main" id="{84276EB5-B79C-4151-BC9C-08BCE45DB74F}"/>
              </a:ext>
            </a:extLst>
          </p:cNvPr>
          <p:cNvGrpSpPr/>
          <p:nvPr/>
        </p:nvGrpSpPr>
        <p:grpSpPr>
          <a:xfrm>
            <a:off x="7681639" y="3333895"/>
            <a:ext cx="3260881" cy="752491"/>
            <a:chOff x="7555254" y="3921692"/>
            <a:chExt cx="3260881" cy="752491"/>
          </a:xfrm>
        </p:grpSpPr>
        <p:sp>
          <p:nvSpPr>
            <p:cNvPr id="31" name="사각형: 둥근 모서리 30">
              <a:extLst>
                <a:ext uri="{FF2B5EF4-FFF2-40B4-BE49-F238E27FC236}">
                  <a16:creationId xmlns:a16="http://schemas.microsoft.com/office/drawing/2014/main" id="{0CFEC221-55F7-4757-A9B3-3B36E2A2B28F}"/>
                </a:ext>
              </a:extLst>
            </p:cNvPr>
            <p:cNvSpPr/>
            <p:nvPr/>
          </p:nvSpPr>
          <p:spPr>
            <a:xfrm>
              <a:off x="7555254" y="3921692"/>
              <a:ext cx="524065" cy="523220"/>
            </a:xfrm>
            <a:prstGeom prst="roundRect">
              <a:avLst/>
            </a:pr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sp>
          <p:nvSpPr>
            <p:cNvPr id="32" name="TextBox 31">
              <a:extLst>
                <a:ext uri="{FF2B5EF4-FFF2-40B4-BE49-F238E27FC236}">
                  <a16:creationId xmlns:a16="http://schemas.microsoft.com/office/drawing/2014/main" id="{A3FD5C85-2C37-4150-9074-2AB60841DDA1}"/>
                </a:ext>
              </a:extLst>
            </p:cNvPr>
            <p:cNvSpPr txBox="1"/>
            <p:nvPr/>
          </p:nvSpPr>
          <p:spPr>
            <a:xfrm>
              <a:off x="8145211" y="3935519"/>
              <a:ext cx="2670924" cy="738664"/>
            </a:xfrm>
            <a:prstGeom prst="rect">
              <a:avLst/>
            </a:prstGeom>
            <a:noFill/>
          </p:spPr>
          <p:txBody>
            <a:bodyPr wrap="none" rtlCol="0">
              <a:spAutoFit/>
            </a:bodyPr>
            <a:lstStyle/>
            <a:p>
              <a:pPr marL="285750" indent="-285750">
                <a:buFont typeface="Arial" panose="020B0604020202020204" pitchFamily="34" charset="0"/>
                <a:buChar char="•"/>
              </a:pPr>
              <a:r>
                <a:rPr lang="en-US" altLang="ko-KR" sz="1400" dirty="0">
                  <a:latin typeface="HyhwpEQ" panose="02030600000101010101" pitchFamily="18" charset="-127"/>
                  <a:ea typeface="HyhwpEQ" panose="02030600000101010101" pitchFamily="18" charset="-127"/>
                </a:rPr>
                <a:t>Rush hours </a:t>
              </a:r>
            </a:p>
            <a:p>
              <a:pPr marL="285750" indent="-285750">
                <a:buFont typeface="Arial" panose="020B0604020202020204" pitchFamily="34" charset="0"/>
                <a:buChar char="•"/>
              </a:pPr>
              <a:r>
                <a:rPr lang="en-US" altLang="ko-KR" sz="1400" dirty="0">
                  <a:latin typeface="HyhwpEQ" panose="02030600000101010101" pitchFamily="18" charset="-127"/>
                  <a:ea typeface="HyhwpEQ" panose="02030600000101010101" pitchFamily="18" charset="-127"/>
                </a:rPr>
                <a:t>8:00~10:00, 17:00~19:00</a:t>
              </a:r>
            </a:p>
            <a:p>
              <a:r>
                <a:rPr lang="en-US" altLang="ko-KR" sz="1400" dirty="0">
                  <a:latin typeface="HyhwpEQ" panose="02030600000101010101" pitchFamily="18" charset="-127"/>
                  <a:ea typeface="HyhwpEQ" panose="02030600000101010101" pitchFamily="18" charset="-127"/>
                </a:rPr>
                <a:t> </a:t>
              </a:r>
              <a:endParaRPr lang="ko-KR" altLang="en-US" sz="1400" dirty="0">
                <a:latin typeface="HyhwpEQ" panose="02030600000101010101" pitchFamily="18" charset="-127"/>
                <a:ea typeface="HyhwpEQ" panose="02030600000101010101" pitchFamily="18" charset="-127"/>
              </a:endParaRPr>
            </a:p>
          </p:txBody>
        </p:sp>
      </p:grpSp>
      <p:sp>
        <p:nvSpPr>
          <p:cNvPr id="37" name="사각형: 둥근 모서리 36">
            <a:extLst>
              <a:ext uri="{FF2B5EF4-FFF2-40B4-BE49-F238E27FC236}">
                <a16:creationId xmlns:a16="http://schemas.microsoft.com/office/drawing/2014/main" id="{B5401600-0B9D-4302-BD09-1C1DD49E6235}"/>
              </a:ext>
            </a:extLst>
          </p:cNvPr>
          <p:cNvSpPr/>
          <p:nvPr/>
        </p:nvSpPr>
        <p:spPr>
          <a:xfrm>
            <a:off x="7552885" y="4568784"/>
            <a:ext cx="3944189" cy="1149060"/>
          </a:xfrm>
          <a:prstGeom prst="round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dirty="0">
                <a:solidFill>
                  <a:schemeClr val="tx1"/>
                </a:solidFill>
                <a:latin typeface="HyhwpEQ" panose="02030600000101010101" pitchFamily="18" charset="-127"/>
                <a:ea typeface="HyhwpEQ" panose="02030600000101010101" pitchFamily="18" charset="-127"/>
              </a:rPr>
              <a:t>How does the network behave</a:t>
            </a:r>
          </a:p>
          <a:p>
            <a:pPr algn="ctr">
              <a:lnSpc>
                <a:spcPct val="150000"/>
              </a:lnSpc>
            </a:pPr>
            <a:r>
              <a:rPr lang="en-US" altLang="ko-KR" dirty="0">
                <a:solidFill>
                  <a:schemeClr val="tx1"/>
                </a:solidFill>
                <a:latin typeface="HyhwpEQ" panose="02030600000101010101" pitchFamily="18" charset="-127"/>
                <a:ea typeface="HyhwpEQ" panose="02030600000101010101" pitchFamily="18" charset="-127"/>
              </a:rPr>
              <a:t>differently in the rush hour?</a:t>
            </a:r>
            <a:endParaRPr lang="ko-KR" altLang="en-US" dirty="0">
              <a:solidFill>
                <a:schemeClr val="tx1"/>
              </a:solidFill>
              <a:latin typeface="HyhwpEQ" panose="02030600000101010101" pitchFamily="18" charset="-127"/>
              <a:ea typeface="HyhwpEQ" panose="02030600000101010101" pitchFamily="18" charset="-127"/>
            </a:endParaRPr>
          </a:p>
        </p:txBody>
      </p:sp>
    </p:spTree>
    <p:extLst>
      <p:ext uri="{BB962C8B-B14F-4D97-AF65-F5344CB8AC3E}">
        <p14:creationId xmlns:p14="http://schemas.microsoft.com/office/powerpoint/2010/main" val="258985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a:xfrm>
                <a:off x="432000" y="323556"/>
                <a:ext cx="11367533" cy="757645"/>
              </a:xfrm>
              <a:solidFill>
                <a:schemeClr val="accent5">
                  <a:lumMod val="20000"/>
                  <a:lumOff val="80000"/>
                </a:schemeClr>
              </a:solidFill>
            </p:spPr>
            <p:txBody>
              <a:bodyPr>
                <a:normAutofit/>
              </a:bodyPr>
              <a:lstStyle/>
              <a:p>
                <a:r>
                  <a:rPr lang="en-US" altLang="ko-KR" sz="2800" dirty="0">
                    <a:latin typeface="나눔바른고딕" panose="020B0603020101020101" pitchFamily="50" charset="-127"/>
                    <a:ea typeface="나눔바른고딕" panose="020B0603020101020101" pitchFamily="50" charset="-127"/>
                  </a:rPr>
                  <a:t>Cluster size distribution at </a:t>
                </a:r>
                <a14:m>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𝑞</m:t>
                        </m:r>
                      </m:e>
                      <m:sub>
                        <m:r>
                          <a:rPr lang="en-US" altLang="ko-KR" sz="2800" b="0" i="1" smtClean="0">
                            <a:latin typeface="Cambria Math" panose="02040503050406030204" pitchFamily="18" charset="0"/>
                          </a:rPr>
                          <m:t>𝑐</m:t>
                        </m:r>
                      </m:sub>
                    </m:sSub>
                  </m:oMath>
                </a14:m>
                <a:endParaRPr lang="ko-KR" altLang="en-US" sz="2800" dirty="0">
                  <a:latin typeface="나눔바른고딕" panose="020B0603020101020101" pitchFamily="50" charset="-127"/>
                  <a:ea typeface="나눔바른고딕" panose="020B0603020101020101" pitchFamily="50" charset="-127"/>
                </a:endParaRPr>
              </a:p>
            </p:txBody>
          </p:sp>
        </mc:Choice>
        <mc:Fallback xmlns="">
          <p:sp>
            <p:nvSpPr>
              <p:cNvPr id="2" name="제목 1"/>
              <p:cNvSpPr>
                <a:spLocks noGrp="1" noRot="1" noChangeAspect="1" noMove="1" noResize="1" noEditPoints="1" noAdjustHandles="1" noChangeArrowheads="1" noChangeShapeType="1" noTextEdit="1"/>
              </p:cNvSpPr>
              <p:nvPr>
                <p:ph type="title"/>
              </p:nvPr>
            </p:nvSpPr>
            <p:spPr>
              <a:xfrm>
                <a:off x="432000" y="323556"/>
                <a:ext cx="11367533" cy="757645"/>
              </a:xfrm>
              <a:blipFill>
                <a:blip r:embed="rId3"/>
                <a:stretch>
                  <a:fillRect l="-1126" b="-403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276868-39E5-4AF8-A05F-817904374B8C}"/>
                  </a:ext>
                </a:extLst>
              </p:cNvPr>
              <p:cNvSpPr txBox="1"/>
              <p:nvPr/>
            </p:nvSpPr>
            <p:spPr>
              <a:xfrm>
                <a:off x="729236" y="1399124"/>
                <a:ext cx="1843903" cy="774764"/>
              </a:xfrm>
              <a:prstGeom prst="rect">
                <a:avLst/>
              </a:prstGeom>
              <a:noFill/>
            </p:spPr>
            <p:txBody>
              <a:bodyPr wrap="none" rtlCol="0">
                <a:spAutoFit/>
              </a:bodyPr>
              <a:lstStyle/>
              <a:p>
                <a:r>
                  <a:rPr lang="en-US" altLang="ko-KR" sz="2000" i="1" dirty="0">
                    <a:latin typeface="HyhwpEQ" panose="02030600000101010101" pitchFamily="18" charset="-127"/>
                    <a:ea typeface="나눔바른고딕" panose="020B0603020101020101" pitchFamily="50" charset="-127"/>
                  </a:rPr>
                  <a:t>  </a:t>
                </a:r>
                <a14:m>
                  <m:oMath xmlns:m="http://schemas.openxmlformats.org/officeDocument/2006/math">
                    <m:sSup>
                      <m:sSupPr>
                        <m:ctrlPr>
                          <a:rPr lang="en-US" altLang="ko-KR" sz="2000" b="1" i="1" smtClean="0">
                            <a:solidFill>
                              <a:schemeClr val="accent2">
                                <a:lumMod val="75000"/>
                              </a:schemeClr>
                            </a:solidFill>
                            <a:latin typeface="Cambria Math" panose="02040503050406030204" pitchFamily="18" charset="0"/>
                          </a:rPr>
                        </m:ctrlPr>
                      </m:sSupPr>
                      <m:e>
                        <m:r>
                          <a:rPr lang="en-US" altLang="ko-KR" sz="2000" b="1" i="1" smtClean="0">
                            <a:solidFill>
                              <a:schemeClr val="accent1">
                                <a:lumMod val="75000"/>
                              </a:schemeClr>
                            </a:solidFill>
                            <a:latin typeface="Cambria Math" panose="02040503050406030204" pitchFamily="18" charset="0"/>
                          </a:rPr>
                          <m:t>𝒏</m:t>
                        </m:r>
                        <m:d>
                          <m:dPr>
                            <m:ctrlPr>
                              <a:rPr lang="en-US" altLang="ko-KR" sz="2000" b="1" i="1" smtClean="0">
                                <a:solidFill>
                                  <a:schemeClr val="accent1">
                                    <a:lumMod val="75000"/>
                                  </a:schemeClr>
                                </a:solidFill>
                                <a:latin typeface="Cambria Math" panose="02040503050406030204" pitchFamily="18" charset="0"/>
                              </a:rPr>
                            </m:ctrlPr>
                          </m:dPr>
                          <m:e>
                            <m:r>
                              <a:rPr lang="en-US" altLang="ko-KR" sz="2000" b="1" i="1" smtClean="0">
                                <a:solidFill>
                                  <a:schemeClr val="accent1">
                                    <a:lumMod val="75000"/>
                                  </a:schemeClr>
                                </a:solidFill>
                                <a:latin typeface="Cambria Math" panose="02040503050406030204" pitchFamily="18" charset="0"/>
                              </a:rPr>
                              <m:t>𝒔</m:t>
                            </m:r>
                          </m:e>
                        </m:d>
                        <m:r>
                          <a:rPr lang="en-US" altLang="ko-KR" sz="2000" b="1" i="1" smtClean="0">
                            <a:solidFill>
                              <a:schemeClr val="accent1">
                                <a:lumMod val="75000"/>
                              </a:schemeClr>
                            </a:solidFill>
                            <a:latin typeface="Cambria Math" panose="02040503050406030204" pitchFamily="18" charset="0"/>
                          </a:rPr>
                          <m:t> ~</m:t>
                        </m:r>
                        <m:sSup>
                          <m:sSupPr>
                            <m:ctrlPr>
                              <a:rPr lang="en-US" altLang="ko-KR" sz="2000" b="1" i="1">
                                <a:solidFill>
                                  <a:schemeClr val="accent1">
                                    <a:lumMod val="75000"/>
                                  </a:schemeClr>
                                </a:solidFill>
                                <a:latin typeface="Cambria Math" panose="02040503050406030204" pitchFamily="18" charset="0"/>
                              </a:rPr>
                            </m:ctrlPr>
                          </m:sSupPr>
                          <m:e>
                            <m:r>
                              <a:rPr lang="en-US" altLang="ko-KR" sz="2000" b="1" i="1">
                                <a:solidFill>
                                  <a:schemeClr val="accent1">
                                    <a:lumMod val="75000"/>
                                  </a:schemeClr>
                                </a:solidFill>
                                <a:latin typeface="Cambria Math" panose="02040503050406030204" pitchFamily="18" charset="0"/>
                              </a:rPr>
                              <m:t>𝒔</m:t>
                            </m:r>
                          </m:e>
                          <m:sup>
                            <m:r>
                              <a:rPr lang="en-US" altLang="ko-KR" sz="2000" b="1" i="1">
                                <a:solidFill>
                                  <a:schemeClr val="accent1">
                                    <a:lumMod val="75000"/>
                                  </a:schemeClr>
                                </a:solidFill>
                                <a:latin typeface="Cambria Math" panose="02040503050406030204" pitchFamily="18" charset="0"/>
                              </a:rPr>
                              <m:t>−</m:t>
                            </m:r>
                            <m:r>
                              <a:rPr lang="ko-KR" altLang="en-US" sz="2000" b="1" i="1">
                                <a:solidFill>
                                  <a:schemeClr val="accent1">
                                    <a:lumMod val="75000"/>
                                  </a:schemeClr>
                                </a:solidFill>
                                <a:latin typeface="Cambria Math" panose="02040503050406030204" pitchFamily="18" charset="0"/>
                              </a:rPr>
                              <m:t>𝝉</m:t>
                            </m:r>
                          </m:sup>
                        </m:sSup>
                      </m:e>
                      <m:sup/>
                    </m:sSup>
                  </m:oMath>
                </a14:m>
                <a:r>
                  <a:rPr lang="en-US" altLang="ko-KR" sz="2000" b="1" dirty="0">
                    <a:solidFill>
                      <a:schemeClr val="accent2">
                        <a:lumMod val="75000"/>
                      </a:schemeClr>
                    </a:solidFill>
                    <a:latin typeface="나눔바른고딕" panose="020B0603020101020101" pitchFamily="50" charset="-127"/>
                    <a:ea typeface="나눔바른고딕" panose="020B0603020101020101" pitchFamily="50" charset="-127"/>
                  </a:rPr>
                  <a:t>  </a:t>
                </a:r>
                <a:endParaRPr lang="ko-KR" altLang="en-US" sz="2000" b="1" dirty="0">
                  <a:solidFill>
                    <a:schemeClr val="accent2">
                      <a:lumMod val="75000"/>
                    </a:schemeClr>
                  </a:solidFill>
                  <a:latin typeface="나눔바른고딕" panose="020B0603020101020101" pitchFamily="50" charset="-127"/>
                  <a:ea typeface="나눔바른고딕" panose="020B0603020101020101" pitchFamily="50" charset="-127"/>
                </a:endParaRPr>
              </a:p>
              <a:p>
                <a:endParaRPr lang="ko-KR" altLang="en-US" sz="2000" dirty="0">
                  <a:latin typeface="HyhwpEQ" panose="02030600000101010101" pitchFamily="18" charset="-127"/>
                  <a:ea typeface="HyhwpEQ" panose="02030600000101010101" pitchFamily="18" charset="-127"/>
                </a:endParaRPr>
              </a:p>
            </p:txBody>
          </p:sp>
        </mc:Choice>
        <mc:Fallback>
          <p:sp>
            <p:nvSpPr>
              <p:cNvPr id="5" name="TextBox 4">
                <a:extLst>
                  <a:ext uri="{FF2B5EF4-FFF2-40B4-BE49-F238E27FC236}">
                    <a16:creationId xmlns:a16="http://schemas.microsoft.com/office/drawing/2014/main" id="{10276868-39E5-4AF8-A05F-817904374B8C}"/>
                  </a:ext>
                </a:extLst>
              </p:cNvPr>
              <p:cNvSpPr txBox="1">
                <a:spLocks noRot="1" noChangeAspect="1" noMove="1" noResize="1" noEditPoints="1" noAdjustHandles="1" noChangeArrowheads="1" noChangeShapeType="1" noTextEdit="1"/>
              </p:cNvSpPr>
              <p:nvPr/>
            </p:nvSpPr>
            <p:spPr>
              <a:xfrm>
                <a:off x="729236" y="1399124"/>
                <a:ext cx="1843903" cy="7747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FB35941-5A1B-47D9-A137-BE2CF0C9A437}"/>
                  </a:ext>
                </a:extLst>
              </p:cNvPr>
              <p:cNvSpPr txBox="1"/>
              <p:nvPr/>
            </p:nvSpPr>
            <p:spPr>
              <a:xfrm>
                <a:off x="3093801" y="1333561"/>
                <a:ext cx="8084687" cy="657296"/>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Eq1.</a:t>
                </a:r>
                <a:r>
                  <a:rPr lang="en-US" altLang="ko-KR" sz="1100" b="1" dirty="0">
                    <a:latin typeface="HyhwpEQ" panose="02030600000101010101" pitchFamily="18" charset="-127"/>
                    <a:ea typeface="HyhwpEQ" panose="02030600000101010101" pitchFamily="18" charset="-127"/>
                  </a:rPr>
                  <a:t> </a:t>
                </a:r>
                <a:r>
                  <a:rPr lang="en-US" altLang="ko-KR" sz="1200" b="1" dirty="0">
                    <a:latin typeface="HyhwpEQ" panose="02030600000101010101" pitchFamily="18" charset="-127"/>
                    <a:ea typeface="HyhwpEQ" panose="02030600000101010101" pitchFamily="18" charset="-127"/>
                  </a:rPr>
                  <a:t>Cluster size distribution (power law).</a:t>
                </a:r>
                <a:r>
                  <a:rPr lang="en-US" altLang="ko-KR" sz="1200" dirty="0">
                    <a:latin typeface="HyhwpEQ" panose="02030600000101010101" pitchFamily="18" charset="-127"/>
                    <a:ea typeface="HyhwpEQ" panose="02030600000101010101" pitchFamily="18" charset="-127"/>
                  </a:rPr>
                  <a:t> </a:t>
                </a:r>
                <a:r>
                  <a:rPr lang="en-US" altLang="ko-KR" sz="1200" i="1" dirty="0">
                    <a:latin typeface="HyhwpEQ" panose="02030600000101010101" pitchFamily="18" charset="-127"/>
                    <a:ea typeface="HyhwpEQ" panose="02030600000101010101" pitchFamily="18" charset="-127"/>
                  </a:rPr>
                  <a:t>s is</a:t>
                </a:r>
                <a:r>
                  <a:rPr lang="en-US" altLang="ko-KR" sz="1200" dirty="0">
                    <a:latin typeface="HyhwpEQ" panose="02030600000101010101" pitchFamily="18" charset="-127"/>
                    <a:ea typeface="HyhwpEQ" panose="02030600000101010101" pitchFamily="18" charset="-127"/>
                  </a:rPr>
                  <a:t> cluster size, </a:t>
                </a:r>
                <a14:m>
                  <m:oMath xmlns:m="http://schemas.openxmlformats.org/officeDocument/2006/math">
                    <m:r>
                      <a:rPr lang="ko-KR" altLang="en-US" sz="1200" i="1">
                        <a:latin typeface="Cambria Math" panose="02040503050406030204" pitchFamily="18" charset="0"/>
                      </a:rPr>
                      <m:t>𝜏</m:t>
                    </m:r>
                    <m:r>
                      <a:rPr lang="ko-KR" altLang="en-US" sz="1200">
                        <a:latin typeface="Cambria Math" panose="02040503050406030204" pitchFamily="18" charset="0"/>
                      </a:rPr>
                      <m:t> </m:t>
                    </m:r>
                  </m:oMath>
                </a14:m>
                <a:r>
                  <a:rPr lang="en-US" altLang="ko-KR" sz="1200" dirty="0">
                    <a:latin typeface="HyhwpEQ" panose="02030600000101010101" pitchFamily="18" charset="-127"/>
                    <a:ea typeface="HyhwpEQ" panose="02030600000101010101" pitchFamily="18" charset="-127"/>
                  </a:rPr>
                  <a:t>is slope exponent of the cluster size distribution. </a:t>
                </a:r>
              </a:p>
              <a:p>
                <a:pPr>
                  <a:lnSpc>
                    <a:spcPct val="150000"/>
                  </a:lnSpc>
                </a:pPr>
                <a14:m>
                  <m:oMath xmlns:m="http://schemas.openxmlformats.org/officeDocument/2006/math">
                    <m:r>
                      <a:rPr lang="en-US" altLang="ko-KR" sz="1200" b="0" i="1">
                        <a:latin typeface="Cambria Math" panose="02040503050406030204" pitchFamily="18" charset="0"/>
                      </a:rPr>
                      <m:t>𝑛</m:t>
                    </m:r>
                    <m:d>
                      <m:dPr>
                        <m:ctrlPr>
                          <a:rPr lang="en-US" altLang="ko-KR" sz="1200" i="1">
                            <a:latin typeface="Cambria Math" panose="02040503050406030204" pitchFamily="18" charset="0"/>
                          </a:rPr>
                        </m:ctrlPr>
                      </m:dPr>
                      <m:e>
                        <m:r>
                          <a:rPr lang="en-US" altLang="ko-KR" sz="1200" b="0" i="1">
                            <a:latin typeface="Cambria Math" panose="02040503050406030204" pitchFamily="18" charset="0"/>
                          </a:rPr>
                          <m:t>𝑠</m:t>
                        </m:r>
                      </m:e>
                    </m:d>
                    <m:r>
                      <a:rPr lang="en-US" altLang="ko-KR" sz="1200" b="0" i="0" smtClean="0">
                        <a:latin typeface="Cambria Math" panose="02040503050406030204" pitchFamily="18" charset="0"/>
                      </a:rPr>
                      <m:t> </m:t>
                    </m:r>
                  </m:oMath>
                </a14:m>
                <a:r>
                  <a:rPr lang="en-US" altLang="ko-KR" sz="1200" dirty="0">
                    <a:latin typeface="HyhwpEQ" panose="02030600000101010101" pitchFamily="18" charset="-127"/>
                    <a:ea typeface="HyhwpEQ" panose="02030600000101010101" pitchFamily="18" charset="-127"/>
                  </a:rPr>
                  <a:t>is number of clusters of which the size is </a:t>
                </a:r>
                <a:r>
                  <a:rPr lang="en-US" altLang="ko-KR" sz="1200" i="1" dirty="0">
                    <a:latin typeface="HyhwpEQ" panose="02030600000101010101" pitchFamily="18" charset="-127"/>
                    <a:ea typeface="HyhwpEQ" panose="02030600000101010101" pitchFamily="18" charset="-127"/>
                  </a:rPr>
                  <a:t>s</a:t>
                </a:r>
                <a:r>
                  <a:rPr lang="en-US" altLang="ko-KR" sz="1200" dirty="0">
                    <a:latin typeface="HyhwpEQ" panose="02030600000101010101" pitchFamily="18" charset="-127"/>
                    <a:ea typeface="HyhwpEQ" panose="02030600000101010101" pitchFamily="18" charset="-127"/>
                  </a:rPr>
                  <a:t>  and propotional to s to the </a:t>
                </a:r>
                <a14:m>
                  <m:oMath xmlns:m="http://schemas.openxmlformats.org/officeDocument/2006/math">
                    <m:r>
                      <a:rPr lang="ko-KR" altLang="en-US" sz="1200" i="1">
                        <a:latin typeface="Cambria Math" panose="02040503050406030204" pitchFamily="18" charset="0"/>
                      </a:rPr>
                      <m:t>𝜏</m:t>
                    </m:r>
                  </m:oMath>
                </a14:m>
                <a:r>
                  <a:rPr lang="en-US" altLang="ko-KR" sz="1200" dirty="0">
                    <a:latin typeface="HyhwpEQ" panose="02030600000101010101" pitchFamily="18" charset="-127"/>
                    <a:ea typeface="HyhwpEQ" panose="02030600000101010101" pitchFamily="18" charset="-127"/>
                  </a:rPr>
                  <a:t> </a:t>
                </a:r>
                <a:r>
                  <a:rPr lang="en-US" altLang="ko-KR" sz="1200" dirty="0" err="1">
                    <a:latin typeface="HyhwpEQ" panose="02030600000101010101" pitchFamily="18" charset="-127"/>
                    <a:ea typeface="HyhwpEQ" panose="02030600000101010101" pitchFamily="18" charset="-127"/>
                  </a:rPr>
                  <a:t>th</a:t>
                </a:r>
                <a:r>
                  <a:rPr lang="en-US" altLang="ko-KR" sz="1200" dirty="0">
                    <a:latin typeface="HyhwpEQ" panose="02030600000101010101" pitchFamily="18" charset="-127"/>
                    <a:ea typeface="HyhwpEQ" panose="02030600000101010101" pitchFamily="18" charset="-127"/>
                  </a:rPr>
                  <a:t> power.</a:t>
                </a:r>
              </a:p>
            </p:txBody>
          </p:sp>
        </mc:Choice>
        <mc:Fallback>
          <p:sp>
            <p:nvSpPr>
              <p:cNvPr id="16" name="TextBox 15">
                <a:extLst>
                  <a:ext uri="{FF2B5EF4-FFF2-40B4-BE49-F238E27FC236}">
                    <a16:creationId xmlns:a16="http://schemas.microsoft.com/office/drawing/2014/main" id="{4FB35941-5A1B-47D9-A137-BE2CF0C9A437}"/>
                  </a:ext>
                </a:extLst>
              </p:cNvPr>
              <p:cNvSpPr txBox="1">
                <a:spLocks noRot="1" noChangeAspect="1" noMove="1" noResize="1" noEditPoints="1" noAdjustHandles="1" noChangeArrowheads="1" noChangeShapeType="1" noTextEdit="1"/>
              </p:cNvSpPr>
              <p:nvPr/>
            </p:nvSpPr>
            <p:spPr>
              <a:xfrm>
                <a:off x="3093801" y="1333561"/>
                <a:ext cx="8084687" cy="657296"/>
              </a:xfrm>
              <a:prstGeom prst="rect">
                <a:avLst/>
              </a:prstGeom>
              <a:blipFill>
                <a:blip r:embed="rId5"/>
                <a:stretch>
                  <a:fillRect l="-226" b="-64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D74C646-FE81-4E6C-9F1A-D4D583E973BD}"/>
                  </a:ext>
                </a:extLst>
              </p:cNvPr>
              <p:cNvSpPr txBox="1"/>
              <p:nvPr/>
            </p:nvSpPr>
            <p:spPr>
              <a:xfrm>
                <a:off x="8048173" y="5195791"/>
                <a:ext cx="3536858" cy="933782"/>
              </a:xfrm>
              <a:prstGeom prst="rect">
                <a:avLst/>
              </a:prstGeom>
              <a:noFill/>
            </p:spPr>
            <p:txBody>
              <a:bodyPr wrap="square" rtlCol="0">
                <a:spAutoFit/>
              </a:bodyPr>
              <a:lstStyle/>
              <a:p>
                <a:pPr>
                  <a:lnSpc>
                    <a:spcPct val="150000"/>
                  </a:lnSpc>
                </a:pPr>
                <a:r>
                  <a:rPr lang="en-US" altLang="ko-KR" sz="1400" b="1" dirty="0">
                    <a:latin typeface="HyhwpEQ" panose="02030600000101010101" pitchFamily="18" charset="-127"/>
                    <a:ea typeface="HyhwpEQ" panose="02030600000101010101" pitchFamily="18" charset="-127"/>
                  </a:rPr>
                  <a:t>Fig.11</a:t>
                </a:r>
                <a:r>
                  <a:rPr lang="en-US" altLang="ko-KR" sz="1400" dirty="0">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Cluster size distribution at critical point(</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𝑞</m:t>
                        </m:r>
                      </m:e>
                      <m:sub>
                        <m:r>
                          <a:rPr lang="en-US" altLang="ko-KR" sz="1200" b="0" i="1" smtClean="0">
                            <a:latin typeface="Cambria Math" panose="02040503050406030204" pitchFamily="18" charset="0"/>
                          </a:rPr>
                          <m:t>𝑐</m:t>
                        </m:r>
                      </m:sub>
                    </m:sSub>
                  </m:oMath>
                </a14:m>
                <a:r>
                  <a:rPr lang="en-US" altLang="ko-KR" sz="1200" dirty="0">
                    <a:latin typeface="HyhwpEQ" panose="02030600000101010101" pitchFamily="18" charset="-127"/>
                    <a:ea typeface="HyhwpEQ" panose="02030600000101010101" pitchFamily="18" charset="-127"/>
                  </a:rPr>
                  <a:t>) at</a:t>
                </a:r>
                <a:r>
                  <a:rPr lang="ko-KR" altLang="en-US" sz="1200" dirty="0">
                    <a:latin typeface="HyhwpEQ" panose="02030600000101010101" pitchFamily="18" charset="-127"/>
                    <a:ea typeface="HyhwpEQ" panose="02030600000101010101" pitchFamily="18" charset="-127"/>
                  </a:rPr>
                  <a:t> </a:t>
                </a:r>
                <a:r>
                  <a:rPr lang="en-US" altLang="ko-KR" sz="1200" dirty="0">
                    <a:latin typeface="HyhwpEQ" panose="02030600000101010101" pitchFamily="18" charset="-127"/>
                    <a:ea typeface="HyhwpEQ" panose="02030600000101010101" pitchFamily="18" charset="-127"/>
                  </a:rPr>
                  <a:t>(a) rush hour and (b) non rush hour</a:t>
                </a:r>
                <a:endParaRPr lang="ko-KR" altLang="en-US" sz="1100" dirty="0">
                  <a:latin typeface="HyhwpEQ" panose="02030600000101010101" pitchFamily="18" charset="-127"/>
                  <a:ea typeface="HyhwpEQ" panose="02030600000101010101" pitchFamily="18" charset="-127"/>
                </a:endParaRPr>
              </a:p>
            </p:txBody>
          </p:sp>
        </mc:Choice>
        <mc:Fallback>
          <p:sp>
            <p:nvSpPr>
              <p:cNvPr id="18" name="TextBox 17">
                <a:extLst>
                  <a:ext uri="{FF2B5EF4-FFF2-40B4-BE49-F238E27FC236}">
                    <a16:creationId xmlns:a16="http://schemas.microsoft.com/office/drawing/2014/main" id="{ED74C646-FE81-4E6C-9F1A-D4D583E973BD}"/>
                  </a:ext>
                </a:extLst>
              </p:cNvPr>
              <p:cNvSpPr txBox="1">
                <a:spLocks noRot="1" noChangeAspect="1" noMove="1" noResize="1" noEditPoints="1" noAdjustHandles="1" noChangeArrowheads="1" noChangeShapeType="1" noTextEdit="1"/>
              </p:cNvSpPr>
              <p:nvPr/>
            </p:nvSpPr>
            <p:spPr>
              <a:xfrm>
                <a:off x="8048173" y="5195791"/>
                <a:ext cx="3536858" cy="933782"/>
              </a:xfrm>
              <a:prstGeom prst="rect">
                <a:avLst/>
              </a:prstGeom>
              <a:blipFill>
                <a:blip r:embed="rId6"/>
                <a:stretch>
                  <a:fillRect l="-517" b="-3896"/>
                </a:stretch>
              </a:blipFill>
            </p:spPr>
            <p:txBody>
              <a:bodyPr/>
              <a:lstStyle/>
              <a:p>
                <a:r>
                  <a:rPr lang="ko-KR" altLang="en-US">
                    <a:noFill/>
                  </a:rPr>
                  <a:t> </a:t>
                </a:r>
              </a:p>
            </p:txBody>
          </p:sp>
        </mc:Fallback>
      </mc:AlternateContent>
      <p:grpSp>
        <p:nvGrpSpPr>
          <p:cNvPr id="34" name="그룹 33">
            <a:extLst>
              <a:ext uri="{FF2B5EF4-FFF2-40B4-BE49-F238E27FC236}">
                <a16:creationId xmlns:a16="http://schemas.microsoft.com/office/drawing/2014/main" id="{ED67FA72-4EDD-46E5-96F4-E0942AF04A61}"/>
              </a:ext>
            </a:extLst>
          </p:cNvPr>
          <p:cNvGrpSpPr/>
          <p:nvPr/>
        </p:nvGrpSpPr>
        <p:grpSpPr>
          <a:xfrm>
            <a:off x="4251461" y="2240399"/>
            <a:ext cx="3536858" cy="4272097"/>
            <a:chOff x="4165759" y="2237671"/>
            <a:chExt cx="3536858" cy="4272097"/>
          </a:xfrm>
        </p:grpSpPr>
        <p:grpSp>
          <p:nvGrpSpPr>
            <p:cNvPr id="4" name="그룹 3">
              <a:extLst>
                <a:ext uri="{FF2B5EF4-FFF2-40B4-BE49-F238E27FC236}">
                  <a16:creationId xmlns:a16="http://schemas.microsoft.com/office/drawing/2014/main" id="{D2F5D05D-2164-4571-9B62-F134F80CD0DE}"/>
                </a:ext>
              </a:extLst>
            </p:cNvPr>
            <p:cNvGrpSpPr/>
            <p:nvPr/>
          </p:nvGrpSpPr>
          <p:grpSpPr>
            <a:xfrm>
              <a:off x="4165759" y="2237671"/>
              <a:ext cx="3536858" cy="4272097"/>
              <a:chOff x="8086325" y="1953584"/>
              <a:chExt cx="3536858" cy="4272097"/>
            </a:xfrm>
          </p:grpSpPr>
          <p:grpSp>
            <p:nvGrpSpPr>
              <p:cNvPr id="20" name="그룹 19">
                <a:extLst>
                  <a:ext uri="{FF2B5EF4-FFF2-40B4-BE49-F238E27FC236}">
                    <a16:creationId xmlns:a16="http://schemas.microsoft.com/office/drawing/2014/main" id="{2572CBE1-D18B-4D8C-AC17-348EDCE5F7B6}"/>
                  </a:ext>
                </a:extLst>
              </p:cNvPr>
              <p:cNvGrpSpPr/>
              <p:nvPr/>
            </p:nvGrpSpPr>
            <p:grpSpPr>
              <a:xfrm>
                <a:off x="8086325" y="1953584"/>
                <a:ext cx="3536858" cy="3714952"/>
                <a:chOff x="5808172" y="2587369"/>
                <a:chExt cx="3536858" cy="3714952"/>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0A1048D-7B0B-4E0B-889D-FDD36A90F666}"/>
                        </a:ext>
                      </a:extLst>
                    </p:cNvPr>
                    <p:cNvSpPr txBox="1"/>
                    <p:nvPr/>
                  </p:nvSpPr>
                  <p:spPr>
                    <a:xfrm>
                      <a:off x="8013851" y="3275111"/>
                      <a:ext cx="1044111" cy="307777"/>
                    </a:xfrm>
                    <a:prstGeom prst="rect">
                      <a:avLst/>
                    </a:prstGeom>
                    <a:noFill/>
                  </p:spPr>
                  <p:txBody>
                    <a:bodyPr wrap="square" rtlCol="0">
                      <a:spAutoFit/>
                    </a:bodyPr>
                    <a:lstStyle/>
                    <a:p>
                      <a14:m>
                        <m:oMath xmlns:m="http://schemas.openxmlformats.org/officeDocument/2006/math">
                          <m:r>
                            <a:rPr lang="ko-KR" altLang="en-US" sz="1400" i="1" smtClean="0">
                              <a:solidFill>
                                <a:schemeClr val="accent2">
                                  <a:lumMod val="75000"/>
                                </a:schemeClr>
                              </a:solidFill>
                              <a:latin typeface="Cambria Math" panose="02040503050406030204" pitchFamily="18" charset="0"/>
                            </a:rPr>
                            <m:t>𝜏</m:t>
                          </m:r>
                          <m:r>
                            <a:rPr lang="ko-KR" altLang="en-US" sz="1400" i="1" smtClean="0">
                              <a:solidFill>
                                <a:schemeClr val="accent2">
                                  <a:lumMod val="75000"/>
                                </a:schemeClr>
                              </a:solidFill>
                              <a:latin typeface="Cambria Math" panose="02040503050406030204" pitchFamily="18" charset="0"/>
                            </a:rPr>
                            <m:t> </m:t>
                          </m:r>
                        </m:oMath>
                      </a14:m>
                      <a:r>
                        <a:rPr lang="en-US" altLang="ko-KR" sz="1400" dirty="0">
                          <a:solidFill>
                            <a:schemeClr val="accent2">
                              <a:lumMod val="75000"/>
                            </a:schemeClr>
                          </a:solidFill>
                          <a:latin typeface="HyhwpEQ" panose="02030600000101010101" pitchFamily="18" charset="-127"/>
                          <a:ea typeface="HyhwpEQ" panose="02030600000101010101" pitchFamily="18" charset="-127"/>
                        </a:rPr>
                        <a:t>=2.40</a:t>
                      </a:r>
                      <a:endParaRPr lang="ko-KR" altLang="en-US" sz="1400" dirty="0">
                        <a:solidFill>
                          <a:schemeClr val="accent2">
                            <a:lumMod val="75000"/>
                          </a:schemeClr>
                        </a:solidFill>
                        <a:latin typeface="HyhwpEQ" panose="02030600000101010101" pitchFamily="18" charset="-127"/>
                        <a:ea typeface="HyhwpEQ" panose="02030600000101010101" pitchFamily="18" charset="-127"/>
                      </a:endParaRPr>
                    </a:p>
                  </p:txBody>
                </p:sp>
              </mc:Choice>
              <mc:Fallback>
                <p:sp>
                  <p:nvSpPr>
                    <p:cNvPr id="7" name="TextBox 6">
                      <a:extLst>
                        <a:ext uri="{FF2B5EF4-FFF2-40B4-BE49-F238E27FC236}">
                          <a16:creationId xmlns:a16="http://schemas.microsoft.com/office/drawing/2014/main" id="{E0A1048D-7B0B-4E0B-889D-FDD36A90F666}"/>
                        </a:ext>
                      </a:extLst>
                    </p:cNvPr>
                    <p:cNvSpPr txBox="1">
                      <a:spLocks noRot="1" noChangeAspect="1" noMove="1" noResize="1" noEditPoints="1" noAdjustHandles="1" noChangeArrowheads="1" noChangeShapeType="1" noTextEdit="1"/>
                    </p:cNvSpPr>
                    <p:nvPr/>
                  </p:nvSpPr>
                  <p:spPr>
                    <a:xfrm>
                      <a:off x="8013851" y="3275111"/>
                      <a:ext cx="1044111" cy="307777"/>
                    </a:xfrm>
                    <a:prstGeom prst="rect">
                      <a:avLst/>
                    </a:prstGeom>
                    <a:blipFill>
                      <a:blip r:embed="rId7"/>
                      <a:stretch>
                        <a:fillRect t="-1961" b="-19608"/>
                      </a:stretch>
                    </a:blipFill>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E9A689C2-2A86-4BCD-B90B-7F3CF61512D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800"/>
                <a:stretch/>
              </p:blipFill>
              <p:spPr>
                <a:xfrm>
                  <a:off x="5808172" y="2587369"/>
                  <a:ext cx="3536858" cy="3714952"/>
                </a:xfrm>
                <a:prstGeom prst="rect">
                  <a:avLst/>
                </a:prstGeom>
              </p:spPr>
            </p:pic>
          </p:grpSp>
          <p:sp>
            <p:nvSpPr>
              <p:cNvPr id="29" name="TextBox 28">
                <a:extLst>
                  <a:ext uri="{FF2B5EF4-FFF2-40B4-BE49-F238E27FC236}">
                    <a16:creationId xmlns:a16="http://schemas.microsoft.com/office/drawing/2014/main" id="{FED956F7-B56F-454B-985C-9176FFA508CD}"/>
                  </a:ext>
                </a:extLst>
              </p:cNvPr>
              <p:cNvSpPr txBox="1"/>
              <p:nvPr/>
            </p:nvSpPr>
            <p:spPr>
              <a:xfrm>
                <a:off x="9535377" y="5579350"/>
                <a:ext cx="416195" cy="646331"/>
              </a:xfrm>
              <a:prstGeom prst="rect">
                <a:avLst/>
              </a:prstGeom>
              <a:noFill/>
            </p:spPr>
            <p:txBody>
              <a:bodyPr wrap="square" rtlCol="0">
                <a:spAutoFit/>
              </a:bodyPr>
              <a:lstStyle/>
              <a:p>
                <a:r>
                  <a:rPr lang="en-US" altLang="ko-KR" dirty="0">
                    <a:latin typeface="HyhwpEQ" panose="02030600000101010101" pitchFamily="18" charset="-127"/>
                    <a:ea typeface="HyhwpEQ" panose="02030600000101010101" pitchFamily="18" charset="-127"/>
                  </a:rPr>
                  <a:t>(b)</a:t>
                </a:r>
                <a:endParaRPr lang="ko-KR" altLang="en-US" dirty="0">
                  <a:latin typeface="HyhwpEQ" panose="02030600000101010101" pitchFamily="18" charset="-127"/>
                  <a:ea typeface="HyhwpEQ" panose="02030600000101010101" pitchFamily="18" charset="-127"/>
                </a:endParaRPr>
              </a:p>
            </p:txBody>
          </p:sp>
        </p:grpSp>
        <mc:AlternateContent xmlns:mc="http://schemas.openxmlformats.org/markup-compatibility/2006">
          <mc:Choice xmlns:a14="http://schemas.microsoft.com/office/drawing/2010/main" Requires="a14">
            <p:sp>
              <p:nvSpPr>
                <p:cNvPr id="33" name="직사각형 32">
                  <a:extLst>
                    <a:ext uri="{FF2B5EF4-FFF2-40B4-BE49-F238E27FC236}">
                      <a16:creationId xmlns:a16="http://schemas.microsoft.com/office/drawing/2014/main" id="{34110FA6-D207-482F-BD02-A3C2E41EA9A1}"/>
                    </a:ext>
                  </a:extLst>
                </p:cNvPr>
                <p:cNvSpPr/>
                <p:nvPr/>
              </p:nvSpPr>
              <p:spPr>
                <a:xfrm>
                  <a:off x="5363408" y="5654834"/>
                  <a:ext cx="1044111" cy="208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𝑠</m:t>
                        </m:r>
                      </m:oMath>
                    </m:oMathPara>
                  </a14:m>
                  <a:endParaRPr lang="ko-KR" altLang="en-US" dirty="0">
                    <a:solidFill>
                      <a:schemeClr val="tx1"/>
                    </a:solidFill>
                    <a:latin typeface="HyhwpEQ" panose="02030600000101010101" pitchFamily="18" charset="-127"/>
                    <a:ea typeface="HyhwpEQ" panose="02030600000101010101" pitchFamily="18" charset="-127"/>
                  </a:endParaRPr>
                </a:p>
              </p:txBody>
            </p:sp>
          </mc:Choice>
          <mc:Fallback>
            <p:sp>
              <p:nvSpPr>
                <p:cNvPr id="33" name="직사각형 32">
                  <a:extLst>
                    <a:ext uri="{FF2B5EF4-FFF2-40B4-BE49-F238E27FC236}">
                      <a16:creationId xmlns:a16="http://schemas.microsoft.com/office/drawing/2014/main" id="{34110FA6-D207-482F-BD02-A3C2E41EA9A1}"/>
                    </a:ext>
                  </a:extLst>
                </p:cNvPr>
                <p:cNvSpPr>
                  <a:spLocks noRot="1" noChangeAspect="1" noMove="1" noResize="1" noEditPoints="1" noAdjustHandles="1" noChangeArrowheads="1" noChangeShapeType="1" noTextEdit="1"/>
                </p:cNvSpPr>
                <p:nvPr/>
              </p:nvSpPr>
              <p:spPr>
                <a:xfrm>
                  <a:off x="5363408" y="5654834"/>
                  <a:ext cx="1044111" cy="208603"/>
                </a:xfrm>
                <a:prstGeom prst="rect">
                  <a:avLst/>
                </a:prstGeom>
                <a:blipFill>
                  <a:blip r:embed="rId9"/>
                  <a:stretch>
                    <a:fillRect b="-16667"/>
                  </a:stretch>
                </a:blipFill>
                <a:ln>
                  <a:solidFill>
                    <a:schemeClr val="bg1"/>
                  </a:solidFill>
                </a:ln>
              </p:spPr>
              <p:txBody>
                <a:bodyPr/>
                <a:lstStyle/>
                <a:p>
                  <a:r>
                    <a:rPr lang="ko-KR" altLang="en-US">
                      <a:noFill/>
                    </a:rPr>
                    <a:t> </a:t>
                  </a:r>
                </a:p>
              </p:txBody>
            </p:sp>
          </mc:Fallback>
        </mc:AlternateContent>
      </p:grpSp>
      <p:sp>
        <p:nvSpPr>
          <p:cNvPr id="9" name="사각형: 둥근 모서리 8">
            <a:extLst>
              <a:ext uri="{FF2B5EF4-FFF2-40B4-BE49-F238E27FC236}">
                <a16:creationId xmlns:a16="http://schemas.microsoft.com/office/drawing/2014/main" id="{B94B8A9D-1147-46F3-A891-5799916E3D46}"/>
              </a:ext>
            </a:extLst>
          </p:cNvPr>
          <p:cNvSpPr/>
          <p:nvPr/>
        </p:nvSpPr>
        <p:spPr>
          <a:xfrm>
            <a:off x="577313" y="1188716"/>
            <a:ext cx="10528837" cy="9090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p:nvGrpSpPr>
          <p:cNvPr id="30" name="그룹 29">
            <a:extLst>
              <a:ext uri="{FF2B5EF4-FFF2-40B4-BE49-F238E27FC236}">
                <a16:creationId xmlns:a16="http://schemas.microsoft.com/office/drawing/2014/main" id="{339D1130-1816-4FBA-B901-CD13F7DCD7DF}"/>
              </a:ext>
            </a:extLst>
          </p:cNvPr>
          <p:cNvGrpSpPr/>
          <p:nvPr/>
        </p:nvGrpSpPr>
        <p:grpSpPr>
          <a:xfrm>
            <a:off x="332786" y="2242291"/>
            <a:ext cx="3942192" cy="3997966"/>
            <a:chOff x="332786" y="2242291"/>
            <a:chExt cx="3942192" cy="3997966"/>
          </a:xfrm>
        </p:grpSpPr>
        <p:grpSp>
          <p:nvGrpSpPr>
            <p:cNvPr id="26" name="그룹 25">
              <a:extLst>
                <a:ext uri="{FF2B5EF4-FFF2-40B4-BE49-F238E27FC236}">
                  <a16:creationId xmlns:a16="http://schemas.microsoft.com/office/drawing/2014/main" id="{AEF60818-F219-4CE4-BFAF-8A54436524E0}"/>
                </a:ext>
              </a:extLst>
            </p:cNvPr>
            <p:cNvGrpSpPr/>
            <p:nvPr/>
          </p:nvGrpSpPr>
          <p:grpSpPr>
            <a:xfrm>
              <a:off x="332786" y="2242291"/>
              <a:ext cx="3942192" cy="3997966"/>
              <a:chOff x="207981" y="2243217"/>
              <a:chExt cx="3942192" cy="3997966"/>
            </a:xfrm>
          </p:grpSpPr>
          <p:grpSp>
            <p:nvGrpSpPr>
              <p:cNvPr id="3" name="그룹 2">
                <a:extLst>
                  <a:ext uri="{FF2B5EF4-FFF2-40B4-BE49-F238E27FC236}">
                    <a16:creationId xmlns:a16="http://schemas.microsoft.com/office/drawing/2014/main" id="{EB93E670-3F08-4286-8EC4-EA357EA98C0B}"/>
                  </a:ext>
                </a:extLst>
              </p:cNvPr>
              <p:cNvGrpSpPr/>
              <p:nvPr/>
            </p:nvGrpSpPr>
            <p:grpSpPr>
              <a:xfrm>
                <a:off x="207981" y="2243217"/>
                <a:ext cx="3942192" cy="3997966"/>
                <a:chOff x="1099181" y="1971731"/>
                <a:chExt cx="3942192" cy="3997966"/>
              </a:xfrm>
            </p:grpSpPr>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95E2008-2C17-4A12-8D63-F58B6145ED00}"/>
                        </a:ext>
                      </a:extLst>
                    </p:cNvPr>
                    <p:cNvSpPr txBox="1"/>
                    <p:nvPr/>
                  </p:nvSpPr>
                  <p:spPr>
                    <a:xfrm rot="16200000">
                      <a:off x="930256" y="3504295"/>
                      <a:ext cx="7071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latin typeface="Cambria Math" panose="02040503050406030204" pitchFamily="18" charset="0"/>
                              </a:rPr>
                              <m:t>𝑛</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𝑠</m:t>
                                </m:r>
                              </m:e>
                            </m:d>
                          </m:oMath>
                        </m:oMathPara>
                      </a14:m>
                      <a:endParaRPr lang="ko-KR" altLang="en-US" dirty="0">
                        <a:latin typeface="HyhwpEQ" panose="02030600000101010101" pitchFamily="18" charset="-127"/>
                        <a:ea typeface="HyhwpEQ" panose="02030600000101010101" pitchFamily="18" charset="-127"/>
                      </a:endParaRPr>
                    </a:p>
                  </p:txBody>
                </p:sp>
              </mc:Choice>
              <mc:Fallback>
                <p:sp>
                  <p:nvSpPr>
                    <p:cNvPr id="25" name="TextBox 24">
                      <a:extLst>
                        <a:ext uri="{FF2B5EF4-FFF2-40B4-BE49-F238E27FC236}">
                          <a16:creationId xmlns:a16="http://schemas.microsoft.com/office/drawing/2014/main" id="{C95E2008-2C17-4A12-8D63-F58B6145ED00}"/>
                        </a:ext>
                      </a:extLst>
                    </p:cNvPr>
                    <p:cNvSpPr txBox="1">
                      <a:spLocks noRot="1" noChangeAspect="1" noMove="1" noResize="1" noEditPoints="1" noAdjustHandles="1" noChangeArrowheads="1" noChangeShapeType="1" noTextEdit="1"/>
                    </p:cNvSpPr>
                    <p:nvPr/>
                  </p:nvSpPr>
                  <p:spPr>
                    <a:xfrm rot="16200000">
                      <a:off x="930256" y="3504295"/>
                      <a:ext cx="707181" cy="369332"/>
                    </a:xfrm>
                    <a:prstGeom prst="rect">
                      <a:avLst/>
                    </a:prstGeom>
                    <a:blipFill>
                      <a:blip r:embed="rId10"/>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id="{B510DF37-0841-4241-83F7-1555B30AB2BE}"/>
                    </a:ext>
                  </a:extLst>
                </p:cNvPr>
                <p:cNvGrpSpPr/>
                <p:nvPr/>
              </p:nvGrpSpPr>
              <p:grpSpPr>
                <a:xfrm>
                  <a:off x="1540852" y="1971731"/>
                  <a:ext cx="3500521" cy="3696805"/>
                  <a:chOff x="2058905" y="1953584"/>
                  <a:chExt cx="3500521" cy="3714952"/>
                </a:xfrm>
              </p:grpSpPr>
              <p:pic>
                <p:nvPicPr>
                  <p:cNvPr id="6" name="그림 5">
                    <a:extLst>
                      <a:ext uri="{FF2B5EF4-FFF2-40B4-BE49-F238E27FC236}">
                        <a16:creationId xmlns:a16="http://schemas.microsoft.com/office/drawing/2014/main" id="{518323F2-0472-4C08-A4E6-31965742226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772"/>
                  <a:stretch/>
                </p:blipFill>
                <p:spPr>
                  <a:xfrm>
                    <a:off x="2058905" y="1953584"/>
                    <a:ext cx="3500521" cy="371495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F1FBC5-11AB-42F5-A5E5-FD74D1736B0F}"/>
                          </a:ext>
                        </a:extLst>
                      </p:cNvPr>
                      <p:cNvSpPr txBox="1"/>
                      <p:nvPr/>
                    </p:nvSpPr>
                    <p:spPr>
                      <a:xfrm>
                        <a:off x="4227186" y="2641325"/>
                        <a:ext cx="918439" cy="307777"/>
                      </a:xfrm>
                      <a:prstGeom prst="rect">
                        <a:avLst/>
                      </a:prstGeom>
                      <a:noFill/>
                    </p:spPr>
                    <p:txBody>
                      <a:bodyPr wrap="square" rtlCol="0">
                        <a:spAutoFit/>
                      </a:bodyPr>
                      <a:lstStyle/>
                      <a:p>
                        <a14:m>
                          <m:oMath xmlns:m="http://schemas.openxmlformats.org/officeDocument/2006/math">
                            <m:r>
                              <a:rPr lang="ko-KR" altLang="en-US" sz="1400" i="1" smtClean="0">
                                <a:solidFill>
                                  <a:schemeClr val="accent2">
                                    <a:lumMod val="75000"/>
                                  </a:schemeClr>
                                </a:solidFill>
                                <a:latin typeface="Cambria Math" panose="02040503050406030204" pitchFamily="18" charset="0"/>
                              </a:rPr>
                              <m:t>𝜏</m:t>
                            </m:r>
                            <m:r>
                              <a:rPr lang="ko-KR" altLang="en-US" sz="1400" i="1" smtClean="0">
                                <a:solidFill>
                                  <a:schemeClr val="accent2">
                                    <a:lumMod val="75000"/>
                                  </a:schemeClr>
                                </a:solidFill>
                                <a:latin typeface="Cambria Math" panose="02040503050406030204" pitchFamily="18" charset="0"/>
                              </a:rPr>
                              <m:t> </m:t>
                            </m:r>
                          </m:oMath>
                        </a14:m>
                        <a:r>
                          <a:rPr lang="en-US" altLang="ko-KR" sz="1400" dirty="0">
                            <a:solidFill>
                              <a:schemeClr val="accent2">
                                <a:lumMod val="75000"/>
                              </a:schemeClr>
                            </a:solidFill>
                            <a:latin typeface="HyhwpEQ" panose="02030600000101010101" pitchFamily="18" charset="-127"/>
                            <a:ea typeface="HyhwpEQ" panose="02030600000101010101" pitchFamily="18" charset="-127"/>
                          </a:rPr>
                          <a:t>=2.11</a:t>
                        </a:r>
                        <a:endParaRPr lang="ko-KR" altLang="en-US" sz="1400" dirty="0">
                          <a:solidFill>
                            <a:schemeClr val="accent2">
                              <a:lumMod val="75000"/>
                            </a:schemeClr>
                          </a:solidFill>
                          <a:latin typeface="HyhwpEQ" panose="02030600000101010101" pitchFamily="18" charset="-127"/>
                          <a:ea typeface="HyhwpEQ" panose="02030600000101010101" pitchFamily="18" charset="-127"/>
                        </a:endParaRPr>
                      </a:p>
                    </p:txBody>
                  </p:sp>
                </mc:Choice>
                <mc:Fallback>
                  <p:sp>
                    <p:nvSpPr>
                      <p:cNvPr id="8" name="TextBox 7">
                        <a:extLst>
                          <a:ext uri="{FF2B5EF4-FFF2-40B4-BE49-F238E27FC236}">
                            <a16:creationId xmlns:a16="http://schemas.microsoft.com/office/drawing/2014/main" id="{C2F1FBC5-11AB-42F5-A5E5-FD74D1736B0F}"/>
                          </a:ext>
                        </a:extLst>
                      </p:cNvPr>
                      <p:cNvSpPr txBox="1">
                        <a:spLocks noRot="1" noChangeAspect="1" noMove="1" noResize="1" noEditPoints="1" noAdjustHandles="1" noChangeArrowheads="1" noChangeShapeType="1" noTextEdit="1"/>
                      </p:cNvSpPr>
                      <p:nvPr/>
                    </p:nvSpPr>
                    <p:spPr>
                      <a:xfrm>
                        <a:off x="4227186" y="2641325"/>
                        <a:ext cx="918439" cy="307777"/>
                      </a:xfrm>
                      <a:prstGeom prst="rect">
                        <a:avLst/>
                      </a:prstGeom>
                      <a:blipFill>
                        <a:blip r:embed="rId12"/>
                        <a:stretch>
                          <a:fillRect t="-4000" b="-22000"/>
                        </a:stretch>
                      </a:blipFill>
                    </p:spPr>
                    <p:txBody>
                      <a:bodyPr/>
                      <a:lstStyle/>
                      <a:p>
                        <a:r>
                          <a:rPr lang="ko-KR" altLang="en-US">
                            <a:noFill/>
                          </a:rPr>
                          <a:t> </a:t>
                        </a:r>
                      </a:p>
                    </p:txBody>
                  </p:sp>
                </mc:Fallback>
              </mc:AlternateContent>
            </p:grpSp>
            <p:sp>
              <p:nvSpPr>
                <p:cNvPr id="27" name="TextBox 26">
                  <a:extLst>
                    <a:ext uri="{FF2B5EF4-FFF2-40B4-BE49-F238E27FC236}">
                      <a16:creationId xmlns:a16="http://schemas.microsoft.com/office/drawing/2014/main" id="{F361D006-AB6E-4689-A114-5411A2736B18}"/>
                    </a:ext>
                  </a:extLst>
                </p:cNvPr>
                <p:cNvSpPr txBox="1"/>
                <p:nvPr/>
              </p:nvSpPr>
              <p:spPr>
                <a:xfrm>
                  <a:off x="3005445" y="5600365"/>
                  <a:ext cx="416195" cy="369332"/>
                </a:xfrm>
                <a:prstGeom prst="rect">
                  <a:avLst/>
                </a:prstGeom>
                <a:noFill/>
              </p:spPr>
              <p:txBody>
                <a:bodyPr wrap="square" rtlCol="0">
                  <a:spAutoFit/>
                </a:bodyPr>
                <a:lstStyle/>
                <a:p>
                  <a:r>
                    <a:rPr lang="en-US" altLang="ko-KR" dirty="0">
                      <a:latin typeface="HyhwpEQ" panose="02030600000101010101" pitchFamily="18" charset="-127"/>
                      <a:ea typeface="HyhwpEQ" panose="02030600000101010101" pitchFamily="18" charset="-127"/>
                    </a:rPr>
                    <a:t>(a)</a:t>
                  </a:r>
                  <a:endParaRPr lang="ko-KR" altLang="en-US" dirty="0">
                    <a:latin typeface="HyhwpEQ" panose="02030600000101010101" pitchFamily="18" charset="-127"/>
                    <a:ea typeface="HyhwpEQ" panose="02030600000101010101" pitchFamily="18" charset="-127"/>
                  </a:endParaRPr>
                </a:p>
              </p:txBody>
            </p:sp>
          </p:grpSp>
          <p:sp>
            <p:nvSpPr>
              <p:cNvPr id="19" name="직사각형 18">
                <a:extLst>
                  <a:ext uri="{FF2B5EF4-FFF2-40B4-BE49-F238E27FC236}">
                    <a16:creationId xmlns:a16="http://schemas.microsoft.com/office/drawing/2014/main" id="{A060AE4A-7689-4571-A65C-16E7D46E5DD6}"/>
                  </a:ext>
                </a:extLst>
              </p:cNvPr>
              <p:cNvSpPr/>
              <p:nvPr/>
            </p:nvSpPr>
            <p:spPr>
              <a:xfrm>
                <a:off x="1991948" y="4867144"/>
                <a:ext cx="173287" cy="238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HyhwpEQ" panose="02030600000101010101" pitchFamily="18" charset="-127"/>
                </a:endParaRPr>
              </a:p>
            </p:txBody>
          </p:sp>
        </p:grpSp>
        <mc:AlternateContent xmlns:mc="http://schemas.openxmlformats.org/markup-compatibility/2006">
          <mc:Choice xmlns:a14="http://schemas.microsoft.com/office/drawing/2010/main" Requires="a14">
            <p:sp>
              <p:nvSpPr>
                <p:cNvPr id="28" name="직사각형 27">
                  <a:extLst>
                    <a:ext uri="{FF2B5EF4-FFF2-40B4-BE49-F238E27FC236}">
                      <a16:creationId xmlns:a16="http://schemas.microsoft.com/office/drawing/2014/main" id="{E6905D1A-10B3-4F06-B9F9-0B039625A611}"/>
                    </a:ext>
                  </a:extLst>
                </p:cNvPr>
                <p:cNvSpPr/>
                <p:nvPr/>
              </p:nvSpPr>
              <p:spPr>
                <a:xfrm>
                  <a:off x="1980450" y="5662322"/>
                  <a:ext cx="1044111" cy="208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𝑠</m:t>
                        </m:r>
                      </m:oMath>
                    </m:oMathPara>
                  </a14:m>
                  <a:endParaRPr lang="ko-KR" altLang="en-US" dirty="0">
                    <a:solidFill>
                      <a:schemeClr val="tx1"/>
                    </a:solidFill>
                    <a:latin typeface="HyhwpEQ" panose="02030600000101010101" pitchFamily="18" charset="-127"/>
                    <a:ea typeface="HyhwpEQ" panose="02030600000101010101" pitchFamily="18" charset="-127"/>
                  </a:endParaRPr>
                </a:p>
              </p:txBody>
            </p:sp>
          </mc:Choice>
          <mc:Fallback>
            <p:sp>
              <p:nvSpPr>
                <p:cNvPr id="28" name="직사각형 27">
                  <a:extLst>
                    <a:ext uri="{FF2B5EF4-FFF2-40B4-BE49-F238E27FC236}">
                      <a16:creationId xmlns:a16="http://schemas.microsoft.com/office/drawing/2014/main" id="{E6905D1A-10B3-4F06-B9F9-0B039625A611}"/>
                    </a:ext>
                  </a:extLst>
                </p:cNvPr>
                <p:cNvSpPr>
                  <a:spLocks noRot="1" noChangeAspect="1" noMove="1" noResize="1" noEditPoints="1" noAdjustHandles="1" noChangeArrowheads="1" noChangeShapeType="1" noTextEdit="1"/>
                </p:cNvSpPr>
                <p:nvPr/>
              </p:nvSpPr>
              <p:spPr>
                <a:xfrm>
                  <a:off x="1980450" y="5662322"/>
                  <a:ext cx="1044111" cy="208603"/>
                </a:xfrm>
                <a:prstGeom prst="rect">
                  <a:avLst/>
                </a:prstGeom>
                <a:blipFill>
                  <a:blip r:embed="rId13"/>
                  <a:stretch>
                    <a:fillRect b="-13889"/>
                  </a:stretch>
                </a:blipFill>
                <a:ln>
                  <a:solidFill>
                    <a:schemeClr val="bg1"/>
                  </a:solidFill>
                </a:ln>
              </p:spPr>
              <p:txBody>
                <a:bodyPr/>
                <a:lstStyle/>
                <a:p>
                  <a:r>
                    <a:rPr lang="ko-KR" altLang="en-US">
                      <a:noFill/>
                    </a:rPr>
                    <a:t> </a:t>
                  </a:r>
                </a:p>
              </p:txBody>
            </p:sp>
          </mc:Fallback>
        </mc:AlternateContent>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F9E3592-2CA3-4A17-BE38-37737F218D42}"/>
                  </a:ext>
                </a:extLst>
              </p:cNvPr>
              <p:cNvSpPr txBox="1"/>
              <p:nvPr/>
            </p:nvSpPr>
            <p:spPr>
              <a:xfrm>
                <a:off x="8165566" y="2710892"/>
                <a:ext cx="4759921" cy="1379801"/>
              </a:xfrm>
              <a:prstGeom prst="rect">
                <a:avLst/>
              </a:prstGeom>
              <a:noFill/>
            </p:spPr>
            <p:txBody>
              <a:bodyPr wrap="square" rtlCol="0">
                <a:spAutoFit/>
              </a:bodyPr>
              <a:lstStyle/>
              <a:p>
                <a:pPr>
                  <a:lnSpc>
                    <a:spcPct val="150000"/>
                  </a:lnSpc>
                </a:pPr>
                <a:r>
                  <a:rPr lang="en-US" altLang="ko-KR" dirty="0">
                    <a:latin typeface="HyhwpEQ" panose="02030600000101010101" pitchFamily="18" charset="-127"/>
                    <a:ea typeface="HyhwpEQ" panose="02030600000101010101" pitchFamily="18" charset="-127"/>
                  </a:rPr>
                  <a:t>June 8</a:t>
                </a:r>
                <a:r>
                  <a:rPr lang="en-US" altLang="ko-KR" baseline="30000" dirty="0">
                    <a:latin typeface="HyhwpEQ" panose="02030600000101010101" pitchFamily="18" charset="-127"/>
                    <a:ea typeface="HyhwpEQ" panose="02030600000101010101" pitchFamily="18" charset="-127"/>
                  </a:rPr>
                  <a:t>th</a:t>
                </a:r>
                <a:r>
                  <a:rPr lang="en-US" altLang="ko-KR" dirty="0">
                    <a:latin typeface="HyhwpEQ" panose="02030600000101010101" pitchFamily="18" charset="-127"/>
                    <a:ea typeface="HyhwpEQ" panose="02030600000101010101" pitchFamily="18" charset="-127"/>
                  </a:rPr>
                  <a:t>(workday)</a:t>
                </a:r>
              </a:p>
              <a:p>
                <a:pPr marL="285750" indent="-285750">
                  <a:lnSpc>
                    <a:spcPct val="150000"/>
                  </a:lnSpc>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Rush hour’s </a:t>
                </a:r>
                <a14:m>
                  <m:oMath xmlns:m="http://schemas.openxmlformats.org/officeDocument/2006/math">
                    <m:sSub>
                      <m:sSubPr>
                        <m:ctrlPr>
                          <a:rPr lang="en-US" altLang="ko-KR" sz="1800" b="1" i="1" smtClean="0">
                            <a:solidFill>
                              <a:schemeClr val="accent1">
                                <a:lumMod val="75000"/>
                              </a:schemeClr>
                            </a:solidFill>
                            <a:latin typeface="Cambria Math" panose="02040503050406030204" pitchFamily="18" charset="0"/>
                          </a:rPr>
                        </m:ctrlPr>
                      </m:sSubPr>
                      <m:e>
                        <m:r>
                          <a:rPr lang="ko-KR" altLang="en-US" b="1" i="1">
                            <a:solidFill>
                              <a:schemeClr val="accent1">
                                <a:lumMod val="75000"/>
                              </a:schemeClr>
                            </a:solidFill>
                            <a:latin typeface="Cambria Math" panose="02040503050406030204" pitchFamily="18" charset="0"/>
                          </a:rPr>
                          <m:t>𝝉</m:t>
                        </m:r>
                      </m:e>
                      <m:sub>
                        <m:r>
                          <a:rPr lang="en-US" altLang="ko-KR" sz="1800" b="1" i="1" smtClean="0">
                            <a:solidFill>
                              <a:schemeClr val="accent1">
                                <a:lumMod val="75000"/>
                              </a:schemeClr>
                            </a:solidFill>
                            <a:latin typeface="Cambria Math" panose="02040503050406030204" pitchFamily="18" charset="0"/>
                          </a:rPr>
                          <m:t>𝒂𝒗𝒈</m:t>
                        </m:r>
                      </m:sub>
                    </m:sSub>
                    <m:r>
                      <a:rPr lang="en-US" altLang="ko-KR" sz="1800" b="0" i="0" smtClean="0">
                        <a:solidFill>
                          <a:schemeClr val="accent1">
                            <a:lumMod val="75000"/>
                          </a:schemeClr>
                        </a:solidFill>
                        <a:latin typeface="Cambria Math" panose="02040503050406030204" pitchFamily="18" charset="0"/>
                      </a:rPr>
                      <m:t>= </m:t>
                    </m:r>
                  </m:oMath>
                </a14:m>
                <a:r>
                  <a:rPr lang="en-US" altLang="ko-KR" dirty="0">
                    <a:latin typeface="HyhwpEQ" panose="02030600000101010101" pitchFamily="18" charset="-127"/>
                    <a:ea typeface="HyhwpEQ" panose="02030600000101010101" pitchFamily="18" charset="-127"/>
                  </a:rPr>
                  <a:t>2.02</a:t>
                </a:r>
              </a:p>
              <a:p>
                <a:pPr marL="285750" indent="-285750">
                  <a:lnSpc>
                    <a:spcPct val="150000"/>
                  </a:lnSpc>
                  <a:buFont typeface="Arial" panose="020B0604020202020204" pitchFamily="34" charset="0"/>
                  <a:buChar char="•"/>
                </a:pPr>
                <a:r>
                  <a:rPr lang="en-US" altLang="ko-KR" dirty="0">
                    <a:latin typeface="HyhwpEQ" panose="02030600000101010101" pitchFamily="18" charset="-127"/>
                    <a:ea typeface="HyhwpEQ" panose="02030600000101010101" pitchFamily="18" charset="-127"/>
                  </a:rPr>
                  <a:t>Non rush hour’s </a:t>
                </a:r>
                <a14:m>
                  <m:oMath xmlns:m="http://schemas.openxmlformats.org/officeDocument/2006/math">
                    <m:sSub>
                      <m:sSubPr>
                        <m:ctrlPr>
                          <a:rPr lang="en-US" altLang="ko-KR" b="1" i="1">
                            <a:solidFill>
                              <a:schemeClr val="accent1">
                                <a:lumMod val="75000"/>
                              </a:schemeClr>
                            </a:solidFill>
                            <a:latin typeface="Cambria Math" panose="02040503050406030204" pitchFamily="18" charset="0"/>
                          </a:rPr>
                        </m:ctrlPr>
                      </m:sSubPr>
                      <m:e>
                        <m:r>
                          <a:rPr lang="ko-KR" altLang="en-US" b="1" i="1">
                            <a:solidFill>
                              <a:schemeClr val="accent1">
                                <a:lumMod val="75000"/>
                              </a:schemeClr>
                            </a:solidFill>
                            <a:latin typeface="Cambria Math" panose="02040503050406030204" pitchFamily="18" charset="0"/>
                          </a:rPr>
                          <m:t>𝝉</m:t>
                        </m:r>
                      </m:e>
                      <m:sub>
                        <m:r>
                          <a:rPr lang="en-US" altLang="ko-KR" b="1" i="1">
                            <a:solidFill>
                              <a:schemeClr val="accent1">
                                <a:lumMod val="75000"/>
                              </a:schemeClr>
                            </a:solidFill>
                            <a:latin typeface="Cambria Math" panose="02040503050406030204" pitchFamily="18" charset="0"/>
                          </a:rPr>
                          <m:t>𝒂𝒗𝒈</m:t>
                        </m:r>
                      </m:sub>
                    </m:sSub>
                  </m:oMath>
                </a14:m>
                <a:r>
                  <a:rPr lang="en-US" altLang="ko-KR" dirty="0">
                    <a:latin typeface="HyhwpEQ" panose="02030600000101010101" pitchFamily="18" charset="-127"/>
                    <a:ea typeface="HyhwpEQ" panose="02030600000101010101" pitchFamily="18" charset="-127"/>
                  </a:rPr>
                  <a:t> = 2.31</a:t>
                </a:r>
                <a:endParaRPr lang="ko-KR" altLang="en-US" dirty="0">
                  <a:latin typeface="HyhwpEQ" panose="02030600000101010101" pitchFamily="18" charset="-127"/>
                  <a:ea typeface="HyhwpEQ" panose="02030600000101010101" pitchFamily="18" charset="-127"/>
                </a:endParaRPr>
              </a:p>
            </p:txBody>
          </p:sp>
        </mc:Choice>
        <mc:Fallback>
          <p:sp>
            <p:nvSpPr>
              <p:cNvPr id="35" name="TextBox 34">
                <a:extLst>
                  <a:ext uri="{FF2B5EF4-FFF2-40B4-BE49-F238E27FC236}">
                    <a16:creationId xmlns:a16="http://schemas.microsoft.com/office/drawing/2014/main" id="{BF9E3592-2CA3-4A17-BE38-37737F218D42}"/>
                  </a:ext>
                </a:extLst>
              </p:cNvPr>
              <p:cNvSpPr txBox="1">
                <a:spLocks noRot="1" noChangeAspect="1" noMove="1" noResize="1" noEditPoints="1" noAdjustHandles="1" noChangeArrowheads="1" noChangeShapeType="1" noTextEdit="1"/>
              </p:cNvSpPr>
              <p:nvPr/>
            </p:nvSpPr>
            <p:spPr>
              <a:xfrm>
                <a:off x="8165566" y="2710892"/>
                <a:ext cx="4759921" cy="1379801"/>
              </a:xfrm>
              <a:prstGeom prst="rect">
                <a:avLst/>
              </a:prstGeom>
              <a:blipFill>
                <a:blip r:embed="rId14"/>
                <a:stretch>
                  <a:fillRect l="-1024" b="-48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7930003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4453</TotalTime>
  <Words>1966</Words>
  <Application>Microsoft Office PowerPoint</Application>
  <PresentationFormat>와이드스크린</PresentationFormat>
  <Paragraphs>211</Paragraphs>
  <Slides>16</Slides>
  <Notes>12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16</vt:i4>
      </vt:variant>
    </vt:vector>
  </HeadingPairs>
  <TitlesOfParts>
    <vt:vector size="25" baseType="lpstr">
      <vt:lpstr>HyhwpEQ</vt:lpstr>
      <vt:lpstr>나눔바른고딕</vt:lpstr>
      <vt:lpstr>맑은 고딕</vt:lpstr>
      <vt:lpstr>바탕</vt:lpstr>
      <vt:lpstr>함초롬바탕</vt:lpstr>
      <vt:lpstr>Arial</vt:lpstr>
      <vt:lpstr>Cambria Math</vt:lpstr>
      <vt:lpstr>Helvetica</vt:lpstr>
      <vt:lpstr>Office 테마</vt:lpstr>
      <vt:lpstr>Urban traffic analysis through the Percolation theory</vt:lpstr>
      <vt:lpstr>PowerPoint 프레젠테이션</vt:lpstr>
      <vt:lpstr>PowerPoint 프레젠테이션</vt:lpstr>
      <vt:lpstr>PowerPoint 프레젠테이션</vt:lpstr>
      <vt:lpstr>PowerPoint 프레젠테이션</vt:lpstr>
      <vt:lpstr>Network’s Collapse</vt:lpstr>
      <vt:lpstr>Critical point (q_c)</vt:lpstr>
      <vt:lpstr>q_c depending on time periods</vt:lpstr>
      <vt:lpstr>Cluster size distribution at q_c</vt:lpstr>
      <vt:lpstr>Universality</vt:lpstr>
      <vt:lpstr>Conclusion</vt:lpstr>
      <vt:lpstr>References</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송우석</dc:creator>
  <cp:lastModifiedBy>song wooseok</cp:lastModifiedBy>
  <cp:revision>251</cp:revision>
  <dcterms:created xsi:type="dcterms:W3CDTF">2020-10-06T05:56:13Z</dcterms:created>
  <dcterms:modified xsi:type="dcterms:W3CDTF">2020-11-09T20:38:39Z</dcterms:modified>
</cp:coreProperties>
</file>